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Aldrich"/>
      <p:regular r:id="rId52"/>
    </p:embeddedFont>
    <p:embeddedFont>
      <p:font typeface="Didact Gothic"/>
      <p:regular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DidactGothic-regular.fntdata"/><Relationship Id="rId52" Type="http://schemas.openxmlformats.org/officeDocument/2006/relationships/font" Target="fonts/Aldrich-regular.fntdata"/><Relationship Id="rId11" Type="http://schemas.openxmlformats.org/officeDocument/2006/relationships/slide" Target="slides/slide5.xml"/><Relationship Id="rId55" Type="http://schemas.openxmlformats.org/officeDocument/2006/relationships/font" Target="fonts/PTSans-bold.fntdata"/><Relationship Id="rId10" Type="http://schemas.openxmlformats.org/officeDocument/2006/relationships/slide" Target="slides/slide4.xml"/><Relationship Id="rId54" Type="http://schemas.openxmlformats.org/officeDocument/2006/relationships/font" Target="fonts/PTSans-regular.fntdata"/><Relationship Id="rId13" Type="http://schemas.openxmlformats.org/officeDocument/2006/relationships/slide" Target="slides/slide7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6.xml"/><Relationship Id="rId56" Type="http://schemas.openxmlformats.org/officeDocument/2006/relationships/font" Target="fonts/PTSans-italic.fntdata"/><Relationship Id="rId15" Type="http://schemas.openxmlformats.org/officeDocument/2006/relationships/slide" Target="slides/slide9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140130ba8_0_18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140130ba8_0_18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2308efb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e2308efb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2308efb6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e2308efb6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2308efb6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2308efb6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2308efb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2308efb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e2308efb6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e2308efb6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2308efb6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2308efb6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2308efb6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2308efb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e2308efb6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e2308efb6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e2308efb6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e2308efb6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2308efb6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e2308efb6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140130ba8_0_18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e140130ba8_0_18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e2308efb6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e2308efb6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e2308efb6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e2308efb6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2308efb6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2308efb6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2308efb6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2308efb6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2308efb6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2308efb6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2308efb6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2308efb6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2308efb6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2308efb6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140130ba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140130ba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140130ba8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140130ba8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140130ba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140130b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RTE</a:t>
            </a:r>
            <a:r>
              <a:rPr lang="zh-TW"/>
              <a:t>同時可以處理的事情就變多了，但因為latency變長，每個RTE可以處理的任務變少了，相互消長下，大家的throughput差不多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因為RTE變多，大家會搶resource，所以laterncy變長了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140130ba8_0_18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140130ba8_0_18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2308efb6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2308efb6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在single machine</a:t>
            </a:r>
            <a:r>
              <a:rPr lang="zh-TW"/>
              <a:t>上測試出來的結果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140130ba8_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140130ba8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會有很多因素導致throughput不同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若去除v4有一次特別大，ori有一次特別小，其餘兩次平均皆界在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140130ba8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e140130ba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140130ba8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140130ba8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v2</a:t>
            </a:r>
            <a:r>
              <a:rPr lang="zh-TW"/>
              <a:t>會全部複製，v3只會複製之後會用到的，機器變多後，差異才會出來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40130ba8_3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40130ba8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140130ba8_3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140130ba8_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40130ba8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40130ba8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2308efb6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2308efb6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140130ba8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140130ba8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140130ba8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140130ba8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140130ba8_0_18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140130ba8_0_18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Hermes 原本的 algorithm 是將 transactions 分成一個一個 batch 執行，在每一個 batch 中，利用 transactions 讀/寫的資料判斷，將 transaction 分派給任一個 node 執行，當所需的資料 A 不在當前的節點上時，會等待上一個修改 A 的 transaction 完成操作後，將 A 透過網路傳遞到執行的節點執行。最後完成一個 batch 的 transactions 後，將所有修改過的 records 寫回原本資料所在節點。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當測試的資料有 Hot Count 的性質，也就是每次操作中都會有少數的 hot record 被選取到，這時 Hermes 的算法會導致 hot record 不斷的需要被搬動，而造成效率的低落。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e140130ba8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e140130ba8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e140130ba8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e140130ba8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140130ba8_3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140130ba8_3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e140130ba8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e140130ba8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2308efb6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e2308efb6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140130ba8_0_18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140130ba8_0_18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140130b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e140130b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因此我們將原本的算法改寫，透過 data 的 replication 以及 reordering 來降低資料的移動量。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Replication 的部分，我們透過蒐集每一個 transaction 讀寫的資料，統計每個 Primary key(PK) 出現的次數以及總 transactions 數量，因為 hot record 會在每一筆 transaction 中出現，因此當每一個 PK 的出現比率大於我們設定的一個參數 IS_HOT_RECORD_THRESHOLD 時，我們會判定此 PK 為 hot record，在一個 batch 執行的最一開始即對所有的 hot records 做 replication 的動作，將它們複製到每一個節點。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在每個 batch 的最初做 replication 後，transaction 中的 hot record 可以在各個節點獲得，但若有修改 hot record 的 transaction 出現，這個 transaction 所做出的修改必須要讓其他後面要讀此 hot record 的節點也做出修改，可以採用複製此 transaction 的方式來解決此問題，但是複製 transaction 也會導致效率降低。因此我們在 v2 與 v3 的版本中使用了此方法，在 v4 的版本中，使用的則是 reordering 的方法。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Version 4 版本中，為了解決修改 hot record 的 transaction 必須被複製到所有讀取此 hot record 的節點的問題，透過將一個 batch 內的 transaction 排序，我們能夠完全的避免掉這個問題的發生。找出有修改操作的 hot record，透過原本的方式將其執行在 replication 之前，即可保證 replication 後所有的 hot record 都不會再被修改。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140130ba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140130ba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140130ba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140130ba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140130ba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140130ba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2308efb6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2308efb6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55" name="Google Shape;55;p14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76" name="Google Shape;76;p14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31662" y="4536065"/>
              <a:ext cx="477978" cy="102941"/>
            </a:xfrm>
            <a:custGeom>
              <a:rect b="b" l="l" r="r" t="t"/>
              <a:pathLst>
                <a:path extrusionOk="0" h="4252" w="19743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98" name="Google Shape;98;p1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899913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115" name="Google Shape;115;p14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rect b="b" l="l" r="r" t="t"/>
                <a:pathLst>
                  <a:path extrusionOk="0" h="134190" w="225135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rect b="b" l="l" r="r" t="t"/>
                <a:pathLst>
                  <a:path extrusionOk="0" h="134722" w="225626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rect b="b" l="l" r="r" t="t"/>
                <a:pathLst>
                  <a:path extrusionOk="0" h="15329" w="192313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rect b="b" l="l" r="r" t="t"/>
                <a:pathLst>
                  <a:path extrusionOk="0" h="82566" w="139504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rect b="b" l="l" r="r" t="t"/>
                <a:pathLst>
                  <a:path extrusionOk="0" h="77171" w="129776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rect b="b" l="l" r="r" t="t"/>
                <a:pathLst>
                  <a:path extrusionOk="0" h="26569" w="24526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rect b="b" l="l" r="r" t="t"/>
                <a:pathLst>
                  <a:path extrusionOk="0" h="19048" w="17046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rect b="b" l="l" r="r" t="t"/>
                <a:pathLst>
                  <a:path extrusionOk="0" h="15819" w="19907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rect b="b" l="l" r="r" t="t"/>
                <a:pathLst>
                  <a:path extrusionOk="0" h="14307" w="18027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rect b="b" l="l" r="r" t="t"/>
                <a:pathLst>
                  <a:path extrusionOk="0" h="12059" w="15493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rect b="b" l="l" r="r" t="t"/>
                <a:pathLst>
                  <a:path extrusionOk="0" h="12058" w="15696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rect b="b" l="l" r="r" t="t"/>
                <a:pathLst>
                  <a:path extrusionOk="0" h="18394" w="22809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rect b="b" l="l" r="r" t="t"/>
                <a:pathLst>
                  <a:path extrusionOk="0" h="16187" w="1586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rect b="b" l="l" r="r" t="t"/>
                <a:pathLst>
                  <a:path extrusionOk="0" h="16187" w="15861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rect b="b" l="l" r="r" t="t"/>
                <a:pathLst>
                  <a:path extrusionOk="0" h="19743" w="24157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" name="Google Shape;132;p14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133" name="Google Shape;133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" name="Google Shape;137;p14"/>
          <p:cNvSpPr txBox="1"/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9" name="Google Shape;139;p14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140" name="Google Shape;140;p1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" name="Google Shape;143;p1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46" name="Google Shape;146;p1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51" name="Google Shape;151;p1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1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53" name="Google Shape;153;p1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" name="Google Shape;155;p15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15"/>
          <p:cNvSpPr txBox="1"/>
          <p:nvPr>
            <p:ph hasCustomPrompt="1"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1" name="Google Shape;161;p16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62" name="Google Shape;162;p16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6"/>
          <p:cNvSpPr/>
          <p:nvPr/>
        </p:nvSpPr>
        <p:spPr>
          <a:xfrm>
            <a:off x="806725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16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 flipH="1" rot="10800000">
            <a:off x="4675100" y="579312"/>
            <a:ext cx="38040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 flipH="1">
            <a:off x="6659628" y="3545595"/>
            <a:ext cx="1262868" cy="1002352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 flipH="1" rot="10800000">
            <a:off x="7611614" y="3464137"/>
            <a:ext cx="853189" cy="845690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 flipH="1" rot="10800000">
            <a:off x="661175" y="576012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674764" y="1598807"/>
            <a:ext cx="768932" cy="729508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1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1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1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" name="Google Shape;194;p17"/>
          <p:cNvGrpSpPr/>
          <p:nvPr/>
        </p:nvGrpSpPr>
        <p:grpSpPr>
          <a:xfrm flipH="1" rot="-10283466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95" name="Google Shape;195;p17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99" name="Google Shape;199;p17"/>
            <p:cNvSpPr/>
            <p:nvPr/>
          </p:nvSpPr>
          <p:spPr>
            <a:xfrm>
              <a:off x="3817855" y="1437512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789888" y="1403830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985754" y="1615346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7"/>
          <p:cNvSpPr txBox="1"/>
          <p:nvPr>
            <p:ph idx="1" type="subTitle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17"/>
          <p:cNvSpPr txBox="1"/>
          <p:nvPr>
            <p:ph idx="2" type="subTitle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17"/>
          <p:cNvSpPr/>
          <p:nvPr/>
        </p:nvSpPr>
        <p:spPr>
          <a:xfrm>
            <a:off x="3757049" y="44949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6" name="Google Shape;206;p17"/>
          <p:cNvSpPr txBox="1"/>
          <p:nvPr>
            <p:ph idx="3" type="title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10" name="Google Shape;210;p1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1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" name="Google Shape;214;p1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5" name="Google Shape;215;p18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216" name="Google Shape;216;p1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17" name="Google Shape;217;p1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" name="Google Shape;219;p1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221" name="Google Shape;221;p18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1" type="subTitle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0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29" name="Google Shape;229;p20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34" name="Google Shape;234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36" name="Google Shape;236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8" name="Google Shape;238;p20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1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41" name="Google Shape;241;p2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1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249" name="Google Shape;249;p2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50" name="Google Shape;250;p2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52" name="Google Shape;252;p2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4" name="Google Shape;254;p21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59" name="Google Shape;259;p2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2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64" name="Google Shape;264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6" name="Google Shape;266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23"/>
          <p:cNvSpPr/>
          <p:nvPr/>
        </p:nvSpPr>
        <p:spPr>
          <a:xfrm flipH="1" rot="10800000">
            <a:off x="6388800" y="3636168"/>
            <a:ext cx="1611114" cy="1209957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 flipH="1" rot="10800000">
            <a:off x="5778850" y="3842942"/>
            <a:ext cx="1348069" cy="100435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hasCustomPrompt="1" type="title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5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75" name="Google Shape;275;p2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83" name="Google Shape;283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2" type="subTitle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9" name="Google Shape;289;p25"/>
          <p:cNvSpPr txBox="1"/>
          <p:nvPr>
            <p:ph hasCustomPrompt="1"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5"/>
          <p:cNvSpPr txBox="1"/>
          <p:nvPr>
            <p:ph hasCustomPrompt="1" idx="3" type="title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5"/>
          <p:cNvSpPr txBox="1"/>
          <p:nvPr>
            <p:ph idx="4" type="subTitle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5" type="subTitle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7" type="subTitle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8" type="subTitle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6" name="Google Shape;296;p25"/>
          <p:cNvSpPr txBox="1"/>
          <p:nvPr>
            <p:ph hasCustomPrompt="1" idx="9" type="title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5"/>
          <p:cNvSpPr txBox="1"/>
          <p:nvPr>
            <p:ph hasCustomPrompt="1" idx="13" type="title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5"/>
          <p:cNvSpPr txBox="1"/>
          <p:nvPr>
            <p:ph idx="14" type="subTitle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5" type="subTitle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6"/>
          <p:cNvGrpSpPr/>
          <p:nvPr/>
        </p:nvGrpSpPr>
        <p:grpSpPr>
          <a:xfrm flipH="1" rot="10800000">
            <a:off x="-9513" y="-6"/>
            <a:ext cx="9177947" cy="5143519"/>
            <a:chOff x="-9513" y="-6"/>
            <a:chExt cx="9177947" cy="5143519"/>
          </a:xfrm>
        </p:grpSpPr>
        <p:sp>
          <p:nvSpPr>
            <p:cNvPr id="302" name="Google Shape;302;p2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10" name="Google Shape;310;p2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2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12" name="Google Shape;312;p2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4" name="Google Shape;314;p2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5" name="Google Shape;315;p26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316" name="Google Shape;316;p2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17" name="Google Shape;317;p2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9" name="Google Shape;319;p2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bg>
      <p:bgPr>
        <a:solidFill>
          <a:schemeClr val="accen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3" name="Google Shape;323;p27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324" name="Google Shape;324;p27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7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341" name="Google Shape;341;p2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42" name="Google Shape;342;p2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4" name="Google Shape;344;p2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" name="Google Shape;345;p27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8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48" name="Google Shape;348;p2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8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55" name="Google Shape;355;p28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6" name="Google Shape;356;p28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57" name="Google Shape;357;p28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8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9" name="Google Shape;359;p28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28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8"/>
          <p:cNvSpPr txBox="1"/>
          <p:nvPr>
            <p:ph idx="1" type="subTitle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65" name="Google Shape;365;p28"/>
          <p:cNvSpPr txBox="1"/>
          <p:nvPr>
            <p:ph idx="2" type="subTitle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6" name="Google Shape;366;p28"/>
          <p:cNvSpPr txBox="1"/>
          <p:nvPr>
            <p:ph idx="3" type="subTitle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4" type="subTitle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8" name="Google Shape;368;p28"/>
          <p:cNvSpPr txBox="1"/>
          <p:nvPr>
            <p:ph idx="5" type="subTitle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6" type="subTitle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" name="Google Shape;370;p2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9"/>
          <p:cNvGrpSpPr/>
          <p:nvPr/>
        </p:nvGrpSpPr>
        <p:grpSpPr>
          <a:xfrm>
            <a:off x="-9513" y="2"/>
            <a:ext cx="9177947" cy="5143510"/>
            <a:chOff x="-9513" y="2"/>
            <a:chExt cx="9177947" cy="5143510"/>
          </a:xfrm>
        </p:grpSpPr>
        <p:sp>
          <p:nvSpPr>
            <p:cNvPr id="373" name="Google Shape;373;p2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79" name="Google Shape;379;p2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2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81" name="Google Shape;381;p2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3" name="Google Shape;383;p29"/>
          <p:cNvSpPr txBox="1"/>
          <p:nvPr>
            <p:ph idx="1" type="subTitle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4" name="Google Shape;384;p29"/>
          <p:cNvSpPr txBox="1"/>
          <p:nvPr>
            <p:ph idx="2" type="subTitle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5" name="Google Shape;385;p29"/>
          <p:cNvSpPr txBox="1"/>
          <p:nvPr>
            <p:ph idx="3" type="subTitle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6" name="Google Shape;386;p29"/>
          <p:cNvSpPr txBox="1"/>
          <p:nvPr>
            <p:ph idx="4" type="subTitle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5" type="subTitle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6" type="subTitle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7" type="subTitle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8" type="subTitle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2" name="Google Shape;392;p29"/>
          <p:cNvGrpSpPr/>
          <p:nvPr/>
        </p:nvGrpSpPr>
        <p:grpSpPr>
          <a:xfrm rot="10308110">
            <a:off x="7728626" y="741469"/>
            <a:ext cx="1385958" cy="2705306"/>
            <a:chOff x="409722" y="228600"/>
            <a:chExt cx="1385931" cy="2705253"/>
          </a:xfrm>
        </p:grpSpPr>
        <p:grpSp>
          <p:nvGrpSpPr>
            <p:cNvPr id="393" name="Google Shape;393;p2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4" name="Google Shape;394;p2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" name="Google Shape;396;p2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9"/>
          <p:cNvGrpSpPr/>
          <p:nvPr/>
        </p:nvGrpSpPr>
        <p:grpSpPr>
          <a:xfrm rot="-2972274">
            <a:off x="538275" y="2810662"/>
            <a:ext cx="1386048" cy="2705483"/>
            <a:chOff x="409722" y="228600"/>
            <a:chExt cx="1385931" cy="2705253"/>
          </a:xfrm>
        </p:grpSpPr>
        <p:grpSp>
          <p:nvGrpSpPr>
            <p:cNvPr id="398" name="Google Shape;398;p2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9" name="Google Shape;399;p2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2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0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404" name="Google Shape;404;p3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7068464" y="-29154"/>
              <a:ext cx="1600279" cy="119956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43289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11" name="Google Shape;411;p3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" name="Google Shape;412;p3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" name="Google Shape;415;p30"/>
          <p:cNvSpPr txBox="1"/>
          <p:nvPr>
            <p:ph idx="1" type="subTitle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6" name="Google Shape;416;p30"/>
          <p:cNvSpPr txBox="1"/>
          <p:nvPr>
            <p:ph idx="2" type="subTitle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3" type="subTitle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8" name="Google Shape;418;p30"/>
          <p:cNvSpPr txBox="1"/>
          <p:nvPr>
            <p:ph idx="4" type="subTitle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19" name="Google Shape;419;p30"/>
          <p:cNvSpPr txBox="1"/>
          <p:nvPr>
            <p:ph idx="5" type="subTitle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0" name="Google Shape;420;p30"/>
          <p:cNvSpPr txBox="1"/>
          <p:nvPr>
            <p:ph idx="6" type="subTitle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21" name="Google Shape;421;p30"/>
          <p:cNvSpPr txBox="1"/>
          <p:nvPr>
            <p:ph idx="7" type="subTitle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2" name="Google Shape;422;p30"/>
          <p:cNvSpPr txBox="1"/>
          <p:nvPr>
            <p:ph idx="8" type="subTitle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3" name="Google Shape;423;p30"/>
          <p:cNvSpPr txBox="1"/>
          <p:nvPr>
            <p:ph idx="9" type="subTitle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4" name="Google Shape;424;p30"/>
          <p:cNvSpPr txBox="1"/>
          <p:nvPr>
            <p:ph idx="13" type="subTitle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25" name="Google Shape;425;p30"/>
          <p:cNvSpPr txBox="1"/>
          <p:nvPr>
            <p:ph idx="14" type="subTitle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26" name="Google Shape;426;p30"/>
          <p:cNvSpPr txBox="1"/>
          <p:nvPr>
            <p:ph idx="15" type="subTitle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427" name="Google Shape;427;p3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8" name="Google Shape;428;p30"/>
          <p:cNvGrpSpPr/>
          <p:nvPr/>
        </p:nvGrpSpPr>
        <p:grpSpPr>
          <a:xfrm rot="1877870">
            <a:off x="-80880" y="163153"/>
            <a:ext cx="1385966" cy="2705322"/>
            <a:chOff x="409722" y="228600"/>
            <a:chExt cx="1385931" cy="2705253"/>
          </a:xfrm>
        </p:grpSpPr>
        <p:grpSp>
          <p:nvGrpSpPr>
            <p:cNvPr id="429" name="Google Shape;429;p3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0" name="Google Shape;430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" name="Google Shape;432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0"/>
          <p:cNvGrpSpPr/>
          <p:nvPr/>
        </p:nvGrpSpPr>
        <p:grpSpPr>
          <a:xfrm flipH="1" rot="128945">
            <a:off x="8148859" y="1763418"/>
            <a:ext cx="1385935" cy="2705263"/>
            <a:chOff x="409722" y="228600"/>
            <a:chExt cx="1385931" cy="2705253"/>
          </a:xfrm>
        </p:grpSpPr>
        <p:grpSp>
          <p:nvGrpSpPr>
            <p:cNvPr id="434" name="Google Shape;434;p3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5" name="Google Shape;435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40" name="Google Shape;440;p3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3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48" name="Google Shape;448;p3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" name="Google Shape;449;p3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50" name="Google Shape;450;p3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2" name="Google Shape;452;p31"/>
          <p:cNvSpPr txBox="1"/>
          <p:nvPr>
            <p:ph hasCustomPrompt="1" type="title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3" name="Google Shape;453;p31"/>
          <p:cNvSpPr txBox="1"/>
          <p:nvPr>
            <p:ph hasCustomPrompt="1" idx="2" type="title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4" name="Google Shape;454;p31"/>
          <p:cNvSpPr txBox="1"/>
          <p:nvPr>
            <p:ph hasCustomPrompt="1" idx="3" type="title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31"/>
          <p:cNvSpPr txBox="1"/>
          <p:nvPr>
            <p:ph idx="1" type="subTitle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6" name="Google Shape;456;p31"/>
          <p:cNvSpPr txBox="1"/>
          <p:nvPr>
            <p:ph idx="4" type="subTitle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7" name="Google Shape;457;p31"/>
          <p:cNvSpPr txBox="1"/>
          <p:nvPr>
            <p:ph idx="5" type="subTitle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2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60" name="Google Shape;460;p32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8" name="Google Shape;468;p3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3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0" name="Google Shape;470;p3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2" name="Google Shape;472;p32"/>
          <p:cNvSpPr txBox="1"/>
          <p:nvPr>
            <p:ph idx="1" type="subTitle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73" name="Google Shape;473;p32"/>
          <p:cNvSpPr txBox="1"/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accent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"/>
          <p:cNvSpPr txBox="1"/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6" name="Google Shape;476;p33"/>
          <p:cNvSpPr txBox="1"/>
          <p:nvPr>
            <p:ph idx="1" type="subTitle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" name="Google Shape;477;p33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zh-TW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zh-TW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zh-TW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solidFill>
          <a:schemeClr val="accent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p34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0" name="Google Shape;480;p34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81" name="Google Shape;481;p3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4"/>
          <p:cNvSpPr/>
          <p:nvPr/>
        </p:nvSpPr>
        <p:spPr>
          <a:xfrm flipH="1">
            <a:off x="6758010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4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99" name="Google Shape;499;p3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00" name="Google Shape;500;p3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" name="Google Shape;502;p3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5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505" name="Google Shape;505;p3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7144668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743289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512" name="Google Shape;512;p3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3" name="Google Shape;513;p3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14" name="Google Shape;51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6" name="Google Shape;516;p35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517" name="Google Shape;517;p35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5"/>
          <p:cNvSpPr/>
          <p:nvPr/>
        </p:nvSpPr>
        <p:spPr>
          <a:xfrm>
            <a:off x="7683774" y="9265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bg>
      <p:bgPr>
        <a:solidFill>
          <a:schemeClr val="accent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6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523" name="Google Shape;523;p36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6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530" name="Google Shape;530;p3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3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32" name="Google Shape;532;p3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>
            <p:ph idx="1" type="subTitle"/>
          </p:nvPr>
        </p:nvSpPr>
        <p:spPr>
          <a:xfrm>
            <a:off x="2254050" y="2691500"/>
            <a:ext cx="46359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entury Gothic"/>
                <a:ea typeface="Century Gothic"/>
                <a:cs typeface="Century Gothic"/>
                <a:sym typeface="Century Gothic"/>
              </a:rPr>
              <a:t>Team16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entury Gothic"/>
                <a:ea typeface="Century Gothic"/>
                <a:cs typeface="Century Gothic"/>
                <a:sym typeface="Century Gothic"/>
              </a:rPr>
              <a:t>Members: 陳劭愷、陳伯瑾、王劭元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37"/>
          <p:cNvSpPr txBox="1"/>
          <p:nvPr>
            <p:ph type="ctrTitle"/>
          </p:nvPr>
        </p:nvSpPr>
        <p:spPr>
          <a:xfrm>
            <a:off x="1896300" y="1024275"/>
            <a:ext cx="5351400" cy="1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Database Final Project</a:t>
            </a:r>
            <a:endParaRPr sz="3400"/>
          </a:p>
        </p:txBody>
      </p:sp>
      <p:grpSp>
        <p:nvGrpSpPr>
          <p:cNvPr id="540" name="Google Shape;540;p3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41" name="Google Shape;541;p37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74" name="Google Shape;574;p37"/>
            <p:cNvSpPr/>
            <p:nvPr/>
          </p:nvSpPr>
          <p:spPr>
            <a:xfrm>
              <a:off x="3631725" y="3070825"/>
              <a:ext cx="195525" cy="237500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3623575" y="3062700"/>
              <a:ext cx="211825" cy="2562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3775225" y="3070825"/>
              <a:ext cx="196125" cy="237500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3767700" y="3062700"/>
              <a:ext cx="211175" cy="2562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3605425" y="2788875"/>
              <a:ext cx="391625" cy="396650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3600400" y="2783875"/>
              <a:ext cx="402275" cy="409800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3663050" y="2851525"/>
              <a:ext cx="276975" cy="273850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813" y="631075"/>
            <a:ext cx="950375" cy="9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TpartPartitioner</a:t>
            </a:r>
            <a:r>
              <a:rPr lang="zh-TW"/>
              <a:t>.java</a:t>
            </a:r>
            <a:endParaRPr/>
          </a:p>
        </p:txBody>
      </p:sp>
      <p:sp>
        <p:nvSpPr>
          <p:cNvPr id="696" name="Google Shape;696;p46"/>
          <p:cNvSpPr txBox="1"/>
          <p:nvPr>
            <p:ph idx="1" type="subTitle"/>
          </p:nvPr>
        </p:nvSpPr>
        <p:spPr>
          <a:xfrm>
            <a:off x="2456250" y="1103450"/>
            <a:ext cx="4200000" cy="3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lang="zh-TW" sz="1700"/>
              <a:t> 一個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StoreProcedure call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用新的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call</a:t>
            </a:r>
            <a:r>
              <a:rPr b="0" lang="zh-TW" sz="1700"/>
              <a:t>再去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lang="zh-TW" sz="1700"/>
              <a:t>一個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TpartStoredProcedure Task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相對應的，我們在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elasqlbench</a:t>
            </a:r>
            <a:r>
              <a:rPr b="0" lang="zh-TW" sz="1700"/>
              <a:t>也要去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handle</a:t>
            </a:r>
            <a:r>
              <a:rPr b="0" lang="zh-TW" sz="1700"/>
              <a:t>相對應的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storedprocedure</a:t>
            </a:r>
            <a:r>
              <a:rPr b="0" lang="zh-TW" sz="1700"/>
              <a:t>我們是選擇直接拿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YcsbSp</a:t>
            </a:r>
            <a:r>
              <a:rPr b="0" lang="zh-TW" sz="1700"/>
              <a:t>增加一個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isDoingReplication</a:t>
            </a:r>
            <a:r>
              <a:rPr b="0" lang="zh-TW" sz="1700"/>
              <a:t>函式，來判斷這是不是拿來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replication</a:t>
            </a:r>
            <a:r>
              <a:rPr b="0" lang="zh-TW" sz="1700"/>
              <a:t>的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task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75" y="430075"/>
            <a:ext cx="7108351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475" y="2047525"/>
            <a:ext cx="7108349" cy="243914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7"/>
          <p:cNvSpPr txBox="1"/>
          <p:nvPr/>
        </p:nvSpPr>
        <p:spPr>
          <a:xfrm>
            <a:off x="3298075" y="4407100"/>
            <a:ext cx="66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idact Gothic"/>
                <a:ea typeface="Didact Gothic"/>
                <a:cs typeface="Didact Gothic"/>
                <a:sym typeface="Didact Gothic"/>
              </a:rPr>
              <a:t>In TpartYcsbStoredProcFactory</a:t>
            </a:r>
            <a:endParaRPr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HermesNodeInserter.java</a:t>
            </a:r>
            <a:endParaRPr/>
          </a:p>
        </p:txBody>
      </p:sp>
      <p:sp>
        <p:nvSpPr>
          <p:cNvPr id="709" name="Google Shape;709;p48"/>
          <p:cNvSpPr txBox="1"/>
          <p:nvPr/>
        </p:nvSpPr>
        <p:spPr>
          <a:xfrm>
            <a:off x="1316100" y="1720125"/>
            <a:ext cx="6733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ldrich"/>
              <a:buChar char="●"/>
            </a:pP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我們為了達到 </a:t>
            </a:r>
            <a:r>
              <a:rPr lang="zh-TW" sz="1900"/>
              <a:t>replication 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以及 </a:t>
            </a:r>
            <a:r>
              <a:rPr lang="zh-TW" sz="1900"/>
              <a:t>reorder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，所以我們將</a:t>
            </a:r>
            <a:r>
              <a:rPr lang="zh-TW" sz="1900"/>
              <a:t>Hermes 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原本的 </a:t>
            </a:r>
            <a:r>
              <a:rPr lang="zh-TW" sz="1900"/>
              <a:t>3 steps 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在前面增加了三個 </a:t>
            </a:r>
            <a:r>
              <a:rPr lang="zh-TW" sz="1900"/>
              <a:t>steps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，並對原本的第一個 </a:t>
            </a:r>
            <a:r>
              <a:rPr lang="zh-TW" sz="1900"/>
              <a:t>step </a:t>
            </a:r>
            <a:r>
              <a:rPr lang="zh-TW" sz="1900">
                <a:latin typeface="Aldrich"/>
                <a:ea typeface="Aldrich"/>
                <a:cs typeface="Aldrich"/>
                <a:sym typeface="Aldrich"/>
              </a:rPr>
              <a:t>做了小小的修改。</a:t>
            </a:r>
            <a:endParaRPr sz="19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10" name="Google Shape;710;p48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8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8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Step1-calculate read write count</a:t>
            </a:r>
            <a:endParaRPr/>
          </a:p>
        </p:txBody>
      </p:sp>
      <p:sp>
        <p:nvSpPr>
          <p:cNvPr id="720" name="Google Shape;720;p49"/>
          <p:cNvSpPr txBox="1"/>
          <p:nvPr>
            <p:ph idx="1" type="subTitle"/>
          </p:nvPr>
        </p:nvSpPr>
        <p:spPr>
          <a:xfrm>
            <a:off x="1867625" y="1103450"/>
            <a:ext cx="5253300" cy="3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ldrich"/>
              <a:buAutoNum type="arabicPeriod"/>
            </a:pPr>
            <a:r>
              <a:rPr b="0" lang="zh-TW" sz="1500"/>
              <a:t>在這邊我們主要要統計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500"/>
              <a:t> 中的所有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PK</a:t>
            </a:r>
            <a:r>
              <a:rPr b="0" lang="zh-TW" sz="1500"/>
              <a:t> 數量以及</a:t>
            </a:r>
            <a:r>
              <a:rPr b="0" lang="zh-TW" sz="1500"/>
              <a:t>總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500"/>
              <a:t> 數量，作為判斷一</a:t>
            </a:r>
            <a:r>
              <a:rPr b="0" lang="zh-TW" sz="1500"/>
              <a:t>筆</a:t>
            </a:r>
            <a:r>
              <a:rPr b="0" lang="zh-TW" sz="1500"/>
              <a:t>資料是否為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hot record</a:t>
            </a:r>
            <a:r>
              <a:rPr b="0" lang="zh-TW" sz="1500"/>
              <a:t> 的依據</a:t>
            </a:r>
            <a:endParaRPr b="0" sz="1500"/>
          </a:p>
          <a:p>
            <a:pPr indent="-3238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ldrich"/>
              <a:buAutoNum type="arabicPeriod"/>
            </a:pPr>
            <a:r>
              <a:rPr b="0" lang="zh-TW" sz="1500"/>
              <a:t>我們使用的數據結構為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HashMap&lt;PrimaryKey, MutableInteger&gt; readWriteCount</a:t>
            </a:r>
            <a:r>
              <a:rPr b="0" lang="zh-TW" sz="1500"/>
              <a:t>，代表一個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PK</a:t>
            </a:r>
            <a:r>
              <a:rPr b="0" lang="zh-TW" sz="1500"/>
              <a:t> 總共出現的次數 </a:t>
            </a:r>
            <a:endParaRPr b="0" sz="1500"/>
          </a:p>
          <a:p>
            <a:pPr indent="-3238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ldrich"/>
              <a:buAutoNum type="arabicPeriod"/>
            </a:pPr>
            <a:r>
              <a:rPr b="0" lang="zh-TW" sz="1500"/>
              <a:t>使用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Mutable Integer </a:t>
            </a:r>
            <a:r>
              <a:rPr b="0" lang="zh-TW" sz="1500"/>
              <a:t>來計算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500"/>
              <a:t> 數量</a:t>
            </a:r>
            <a:endParaRPr b="0" sz="1500"/>
          </a:p>
          <a:p>
            <a:pPr indent="-3238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ldrich"/>
              <a:buAutoNum type="arabicPeriod"/>
            </a:pPr>
            <a:r>
              <a:rPr b="0" lang="zh-TW" sz="1500"/>
              <a:t>當總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500"/>
              <a:t> 每超過一定數量，會進行一次重新計算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hot</a:t>
            </a:r>
            <a:r>
              <a:rPr b="0" lang="zh-TW" sz="1500"/>
              <a:t>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records</a:t>
            </a:r>
            <a:r>
              <a:rPr b="0" lang="zh-TW" sz="1500"/>
              <a:t> 有哪些的過程</a:t>
            </a:r>
            <a:endParaRPr b="0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Step1-</a:t>
            </a:r>
            <a:r>
              <a:rPr lang="zh-TW"/>
              <a:t>calculate read write count</a:t>
            </a:r>
            <a:endParaRPr/>
          </a:p>
        </p:txBody>
      </p:sp>
      <p:pic>
        <p:nvPicPr>
          <p:cNvPr id="726" name="Google Shape;7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75" y="1234275"/>
            <a:ext cx="7793001" cy="32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Step1-recalculate hot record</a:t>
            </a:r>
            <a:endParaRPr/>
          </a:p>
        </p:txBody>
      </p:sp>
      <p:sp>
        <p:nvSpPr>
          <p:cNvPr id="732" name="Google Shape;732;p51"/>
          <p:cNvSpPr txBox="1"/>
          <p:nvPr>
            <p:ph idx="1" type="subTitle"/>
          </p:nvPr>
        </p:nvSpPr>
        <p:spPr>
          <a:xfrm>
            <a:off x="1867625" y="1179650"/>
            <a:ext cx="5253300" cy="3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設定一個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b="0" lang="zh-TW" sz="1700"/>
              <a:t>，當某個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Primary Key </a:t>
            </a:r>
            <a:r>
              <a:rPr b="0" lang="zh-TW" sz="1700"/>
              <a:t>的數量除以總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Tx</a:t>
            </a:r>
            <a:r>
              <a:rPr b="0" lang="zh-TW" sz="1700"/>
              <a:t> 數，超過這個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b="0" lang="zh-TW" sz="1700"/>
              <a:t>，他在這輪就會被判定為是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Hot Record</a:t>
            </a:r>
            <a:r>
              <a:rPr b="0" lang="zh-TW" sz="1700"/>
              <a:t>，這個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b="0" lang="zh-TW" sz="1700"/>
              <a:t> 可以調整</a:t>
            </a:r>
            <a:endParaRPr b="0" sz="1700"/>
          </a:p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若算出某個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Primary Key </a:t>
            </a:r>
            <a:r>
              <a:rPr b="0" lang="zh-TW" sz="1700"/>
              <a:t>比例超過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b="0" lang="zh-TW" sz="1700"/>
              <a:t>，將他加入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HashSet&lt;PrimaryKey&gt; hotRecordKeys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Step1-recalculate hot record</a:t>
            </a:r>
            <a:endParaRPr/>
          </a:p>
        </p:txBody>
      </p:sp>
      <p:pic>
        <p:nvPicPr>
          <p:cNvPr id="738" name="Google Shape;7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50" y="1081001"/>
            <a:ext cx="6809149" cy="17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925" y="2858300"/>
            <a:ext cx="6847001" cy="19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Step2</a:t>
            </a:r>
            <a:endParaRPr/>
          </a:p>
        </p:txBody>
      </p:sp>
      <p:sp>
        <p:nvSpPr>
          <p:cNvPr id="745" name="Google Shape;745;p53"/>
          <p:cNvSpPr txBox="1"/>
          <p:nvPr>
            <p:ph idx="1" type="subTitle"/>
          </p:nvPr>
        </p:nvSpPr>
        <p:spPr>
          <a:xfrm>
            <a:off x="1867625" y="798650"/>
            <a:ext cx="5253300" cy="3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將所有修改到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hot record</a:t>
            </a:r>
            <a:r>
              <a:rPr b="0" lang="zh-TW" sz="1700"/>
              <a:t> 的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700"/>
              <a:t> 找出</a:t>
            </a:r>
            <a:endParaRPr b="0" sz="1700"/>
          </a:p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利用原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Hermes</a:t>
            </a:r>
            <a:r>
              <a:rPr b="0" lang="zh-TW" sz="1700"/>
              <a:t> 的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insertAccordingRemoteEdges</a:t>
            </a:r>
            <a:r>
              <a:rPr b="0" lang="zh-TW" sz="1700"/>
              <a:t> 函數將其安排在機器上，並插入到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TGraph</a:t>
            </a:r>
            <a:r>
              <a:rPr b="0" lang="zh-TW" sz="1700"/>
              <a:t> 中，同時紀錄剩下來的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tasks</a:t>
            </a:r>
            <a:r>
              <a:rPr b="0" lang="zh-TW" sz="1700"/>
              <a:t> 有哪些</a:t>
            </a:r>
            <a:endParaRPr b="0"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Step2</a:t>
            </a:r>
            <a:endParaRPr/>
          </a:p>
        </p:txBody>
      </p:sp>
      <p:pic>
        <p:nvPicPr>
          <p:cNvPr id="751" name="Google Shape;7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1249474"/>
            <a:ext cx="8269225" cy="31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>
            <p:ph type="title"/>
          </p:nvPr>
        </p:nvSpPr>
        <p:spPr>
          <a:xfrm>
            <a:off x="77992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Step3</a:t>
            </a:r>
            <a:endParaRPr/>
          </a:p>
        </p:txBody>
      </p:sp>
      <p:sp>
        <p:nvSpPr>
          <p:cNvPr id="757" name="Google Shape;757;p55"/>
          <p:cNvSpPr txBox="1"/>
          <p:nvPr>
            <p:ph idx="1" type="subTitle"/>
          </p:nvPr>
        </p:nvSpPr>
        <p:spPr>
          <a:xfrm>
            <a:off x="1867625" y="1103450"/>
            <a:ext cx="5253300" cy="3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將所有的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hot record</a:t>
            </a:r>
            <a:r>
              <a:rPr b="0" lang="zh-TW" sz="1700"/>
              <a:t> 進行複製的操作。對於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replication</a:t>
            </a:r>
            <a:r>
              <a:rPr b="0" lang="zh-TW" sz="1700"/>
              <a:t> 的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700"/>
              <a:t>，將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700"/>
              <a:t> 插入到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b="0" lang="zh-TW" sz="1700"/>
              <a:t> 時，我們會</a:t>
            </a:r>
            <a:r>
              <a:rPr b="0" lang="zh-TW" sz="1700">
                <a:solidFill>
                  <a:srgbClr val="FF0000"/>
                </a:solidFill>
              </a:rPr>
              <a:t>複製這個 </a:t>
            </a:r>
            <a:r>
              <a:rPr b="0" lang="zh-TW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700">
                <a:solidFill>
                  <a:srgbClr val="FF0000"/>
                </a:solidFill>
              </a:rPr>
              <a:t>，使其跑在每一個節點上</a:t>
            </a:r>
            <a:endParaRPr b="0" sz="1700"/>
          </a:p>
          <a:p>
            <a:pPr indent="-33655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AutoNum type="arabicPeriod"/>
            </a:pPr>
            <a:r>
              <a:rPr b="0" lang="zh-TW" sz="1700"/>
              <a:t>因為在複製之前，資源可能會有改變，因此從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getResourcePosition</a:t>
            </a:r>
            <a:r>
              <a:rPr b="0" lang="zh-TW" sz="1700"/>
              <a:t> 中得到最後修改位置，加上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read edge</a:t>
            </a:r>
            <a:r>
              <a:rPr b="0" lang="zh-TW" sz="1700"/>
              <a:t> 與 </a:t>
            </a:r>
            <a:r>
              <a:rPr b="0" lang="zh-TW" sz="1700">
                <a:latin typeface="Arial"/>
                <a:ea typeface="Arial"/>
                <a:cs typeface="Arial"/>
                <a:sym typeface="Arial"/>
              </a:rPr>
              <a:t>write edge</a:t>
            </a:r>
            <a:r>
              <a:rPr b="0" lang="zh-TW" sz="1700"/>
              <a:t> 使得節點可以從最後修改位置獲得到資料</a:t>
            </a:r>
            <a:endParaRPr b="0"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587" name="Google Shape;587;p38"/>
          <p:cNvSpPr txBox="1"/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588" name="Google Shape;588;p38"/>
          <p:cNvSpPr txBox="1"/>
          <p:nvPr>
            <p:ph idx="9" type="title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589" name="Google Shape;589;p38"/>
          <p:cNvSpPr txBox="1"/>
          <p:nvPr>
            <p:ph idx="3" type="title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590" name="Google Shape;590;p38"/>
          <p:cNvSpPr txBox="1"/>
          <p:nvPr>
            <p:ph idx="4" type="subTitle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Idea</a:t>
            </a:r>
            <a:endParaRPr/>
          </a:p>
        </p:txBody>
      </p:sp>
      <p:sp>
        <p:nvSpPr>
          <p:cNvPr id="591" name="Google Shape;591;p38"/>
          <p:cNvSpPr txBox="1"/>
          <p:nvPr>
            <p:ph idx="5" type="subTitle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</a:t>
            </a:r>
            <a:endParaRPr/>
          </a:p>
        </p:txBody>
      </p:sp>
      <p:sp>
        <p:nvSpPr>
          <p:cNvPr id="592" name="Google Shape;592;p38"/>
          <p:cNvSpPr txBox="1"/>
          <p:nvPr>
            <p:ph idx="14" type="subTitle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Results</a:t>
            </a:r>
            <a:endParaRPr/>
          </a:p>
        </p:txBody>
      </p:sp>
      <p:sp>
        <p:nvSpPr>
          <p:cNvPr id="593" name="Google Shape;593;p38"/>
          <p:cNvSpPr txBox="1"/>
          <p:nvPr>
            <p:ph idx="13" type="title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594" name="Google Shape;594;p38"/>
          <p:cNvSpPr txBox="1"/>
          <p:nvPr>
            <p:ph idx="15" type="subTitle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55850"/>
            <a:ext cx="7936825" cy="9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75" y="2724150"/>
            <a:ext cx="7900250" cy="137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Step3</a:t>
            </a:r>
            <a:endParaRPr/>
          </a:p>
        </p:txBody>
      </p:sp>
      <p:pic>
        <p:nvPicPr>
          <p:cNvPr id="770" name="Google Shape;7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0" y="1332050"/>
            <a:ext cx="7699200" cy="219612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7"/>
          <p:cNvSpPr txBox="1"/>
          <p:nvPr/>
        </p:nvSpPr>
        <p:spPr>
          <a:xfrm>
            <a:off x="4009200" y="3647625"/>
            <a:ext cx="66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idact Gothic"/>
                <a:ea typeface="Didact Gothic"/>
                <a:cs typeface="Didact Gothic"/>
                <a:sym typeface="Didact Gothic"/>
              </a:rPr>
              <a:t>In TGraph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8"/>
          <p:cNvSpPr txBox="1"/>
          <p:nvPr>
            <p:ph type="title"/>
          </p:nvPr>
        </p:nvSpPr>
        <p:spPr>
          <a:xfrm>
            <a:off x="70372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Step4, 5, 6</a:t>
            </a:r>
            <a:endParaRPr/>
          </a:p>
        </p:txBody>
      </p:sp>
      <p:sp>
        <p:nvSpPr>
          <p:cNvPr id="777" name="Google Shape;777;p58"/>
          <p:cNvSpPr txBox="1"/>
          <p:nvPr>
            <p:ph idx="1" type="subTitle"/>
          </p:nvPr>
        </p:nvSpPr>
        <p:spPr>
          <a:xfrm>
            <a:off x="1802925" y="1153475"/>
            <a:ext cx="5657700" cy="3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ldrich"/>
              <a:buAutoNum type="arabicPeriod"/>
            </a:pPr>
            <a:r>
              <a:rPr b="0" lang="zh-TW" sz="1500"/>
              <a:t>將</a:t>
            </a:r>
            <a:r>
              <a:rPr b="0" lang="zh-TW" sz="1500"/>
              <a:t>剩餘的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txs</a:t>
            </a:r>
            <a:r>
              <a:rPr b="0" lang="zh-TW" sz="1500"/>
              <a:t> 依照順序插入到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TGraph</a:t>
            </a:r>
            <a:endParaRPr b="0" sz="1500"/>
          </a:p>
          <a:p>
            <a:pPr indent="-3238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Step 5 &amp; 6</a:t>
            </a:r>
            <a:r>
              <a:rPr b="0" lang="zh-TW" sz="1500"/>
              <a:t> 與原本相同，進行負載平衡的動作。這邊可以注意一點，為了讓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transactions</a:t>
            </a:r>
            <a:r>
              <a:rPr b="0" lang="zh-TW" sz="1500"/>
              <a:t> 的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500"/>
              <a:t> 不被移動，我們在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TxNode</a:t>
            </a:r>
            <a:r>
              <a:rPr b="0" lang="zh-TW" sz="1500"/>
              <a:t> 中加入一個參數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allowReroute</a:t>
            </a:r>
            <a:r>
              <a:rPr b="0" lang="zh-TW" sz="1500"/>
              <a:t>，提供一個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500"/>
              <a:t> 是否可以被移動到其他節點的資訊</a:t>
            </a:r>
            <a:endParaRPr b="0" sz="1500"/>
          </a:p>
          <a:p>
            <a:pPr indent="-3238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0" lang="zh-TW" sz="1500">
                <a:solidFill>
                  <a:srgbClr val="FF0000"/>
                </a:solidFill>
              </a:rPr>
              <a:t>所有 </a:t>
            </a:r>
            <a:r>
              <a:rPr b="0"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replication</a:t>
            </a:r>
            <a:r>
              <a:rPr b="0" lang="zh-TW" sz="1500">
                <a:solidFill>
                  <a:srgbClr val="FF0000"/>
                </a:solidFill>
              </a:rPr>
              <a:t> 用的 </a:t>
            </a:r>
            <a:r>
              <a:rPr b="0"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b="0" lang="zh-TW" sz="1500">
                <a:solidFill>
                  <a:srgbClr val="FF0000"/>
                </a:solidFill>
              </a:rPr>
              <a:t> 所產生的 </a:t>
            </a:r>
            <a:r>
              <a:rPr b="0"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b="0" lang="zh-TW" sz="1500">
                <a:solidFill>
                  <a:srgbClr val="FF0000"/>
                </a:solidFill>
              </a:rPr>
              <a:t> 節點 </a:t>
            </a:r>
            <a:r>
              <a:rPr b="0"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allowReroute</a:t>
            </a:r>
            <a:r>
              <a:rPr b="0" lang="zh-TW" sz="1500">
                <a:solidFill>
                  <a:srgbClr val="FF0000"/>
                </a:solidFill>
              </a:rPr>
              <a:t> 都是 </a:t>
            </a:r>
            <a:r>
              <a:rPr b="0"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lang="zh-TW" sz="1500"/>
              <a:t>。最後在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findTxNodesOnOverloadedParts</a:t>
            </a:r>
            <a:r>
              <a:rPr b="0" lang="zh-TW" sz="1500"/>
              <a:t> 時，只有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allowReroute</a:t>
            </a:r>
            <a:r>
              <a:rPr b="0" lang="zh-TW" sz="1500"/>
              <a:t> 的 </a:t>
            </a:r>
            <a:r>
              <a:rPr b="0" lang="zh-TW" sz="1500">
                <a:latin typeface="Arial"/>
                <a:ea typeface="Arial"/>
                <a:cs typeface="Arial"/>
                <a:sym typeface="Arial"/>
              </a:rPr>
              <a:t>TxNode</a:t>
            </a:r>
            <a:r>
              <a:rPr b="0" lang="zh-TW" sz="1500"/>
              <a:t> 會被選到</a:t>
            </a:r>
            <a:endParaRPr b="0"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Step4</a:t>
            </a:r>
            <a:endParaRPr/>
          </a:p>
        </p:txBody>
      </p:sp>
      <p:sp>
        <p:nvSpPr>
          <p:cNvPr id="783" name="Google Shape;783;p59"/>
          <p:cNvSpPr txBox="1"/>
          <p:nvPr/>
        </p:nvSpPr>
        <p:spPr>
          <a:xfrm>
            <a:off x="3856800" y="4104825"/>
            <a:ext cx="66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idact Gothic"/>
                <a:ea typeface="Didact Gothic"/>
                <a:cs typeface="Didact Gothic"/>
                <a:sym typeface="Didact Gothic"/>
              </a:rPr>
              <a:t>In TGraph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84" name="Google Shape;7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179650"/>
            <a:ext cx="7614626" cy="11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2743126"/>
            <a:ext cx="7614624" cy="134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Step5</a:t>
            </a:r>
            <a:endParaRPr/>
          </a:p>
        </p:txBody>
      </p:sp>
      <p:sp>
        <p:nvSpPr>
          <p:cNvPr id="791" name="Google Shape;791;p60"/>
          <p:cNvSpPr txBox="1"/>
          <p:nvPr/>
        </p:nvSpPr>
        <p:spPr>
          <a:xfrm>
            <a:off x="2104200" y="4028625"/>
            <a:ext cx="66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idact Gothic"/>
                <a:ea typeface="Didact Gothic"/>
                <a:cs typeface="Didact Gothic"/>
                <a:sym typeface="Didact Gothic"/>
              </a:rPr>
              <a:t>Only if node’s AllowReroute == true, we can reroute it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92" name="Google Shape;7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75" y="1179650"/>
            <a:ext cx="7699200" cy="276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1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</a:t>
            </a:r>
            <a:endParaRPr/>
          </a:p>
        </p:txBody>
      </p:sp>
      <p:grpSp>
        <p:nvGrpSpPr>
          <p:cNvPr id="798" name="Google Shape;798;p61"/>
          <p:cNvGrpSpPr/>
          <p:nvPr/>
        </p:nvGrpSpPr>
        <p:grpSpPr>
          <a:xfrm flipH="1" rot="-552712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799" name="Google Shape;799;p61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1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1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61"/>
          <p:cNvSpPr/>
          <p:nvPr/>
        </p:nvSpPr>
        <p:spPr>
          <a:xfrm>
            <a:off x="3655800" y="34842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61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833" name="Google Shape;833;p6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4" name="Google Shape;834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6" name="Google Shape;836;p61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61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838" name="Google Shape;838;p6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9" name="Google Shape;839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1" name="Google Shape;841;p61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1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843" name="Google Shape;843;p61"/>
            <p:cNvSpPr/>
            <p:nvPr/>
          </p:nvSpPr>
          <p:spPr>
            <a:xfrm>
              <a:off x="-4388300" y="3084350"/>
              <a:ext cx="584625" cy="269450"/>
            </a:xfrm>
            <a:custGeom>
              <a:rect b="b" l="l" r="r" t="t"/>
              <a:pathLst>
                <a:path extrusionOk="0" h="10778" w="23385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1"/>
            <p:cNvSpPr/>
            <p:nvPr/>
          </p:nvSpPr>
          <p:spPr>
            <a:xfrm>
              <a:off x="-5302450" y="3142000"/>
              <a:ext cx="509425" cy="211800"/>
            </a:xfrm>
            <a:custGeom>
              <a:rect b="b" l="l" r="r" t="t"/>
              <a:pathLst>
                <a:path extrusionOk="0" h="8472" w="20377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1"/>
            <p:cNvSpPr/>
            <p:nvPr/>
          </p:nvSpPr>
          <p:spPr>
            <a:xfrm>
              <a:off x="-4832525" y="3193825"/>
              <a:ext cx="451775" cy="409275"/>
            </a:xfrm>
            <a:custGeom>
              <a:rect b="b" l="l" r="r" t="t"/>
              <a:pathLst>
                <a:path extrusionOk="0" h="16371" w="18071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1"/>
            <p:cNvSpPr/>
            <p:nvPr/>
          </p:nvSpPr>
          <p:spPr>
            <a:xfrm>
              <a:off x="-4803700" y="3447750"/>
              <a:ext cx="25" cy="2550"/>
            </a:xfrm>
            <a:custGeom>
              <a:rect b="b" l="l" r="r" t="t"/>
              <a:pathLst>
                <a:path extrusionOk="0" h="102" w="1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1"/>
            <p:cNvSpPr/>
            <p:nvPr/>
          </p:nvSpPr>
          <p:spPr>
            <a:xfrm>
              <a:off x="-4808725" y="3197125"/>
              <a:ext cx="287000" cy="284500"/>
            </a:xfrm>
            <a:custGeom>
              <a:rect b="b" l="l" r="r" t="t"/>
              <a:pathLst>
                <a:path extrusionOk="0" h="11380" w="1148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1"/>
            <p:cNvSpPr/>
            <p:nvPr/>
          </p:nvSpPr>
          <p:spPr>
            <a:xfrm>
              <a:off x="-4777400" y="3228450"/>
              <a:ext cx="352150" cy="349650"/>
            </a:xfrm>
            <a:custGeom>
              <a:rect b="b" l="l" r="r" t="t"/>
              <a:pathLst>
                <a:path extrusionOk="0" h="13986" w="14086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1"/>
            <p:cNvSpPr/>
            <p:nvPr/>
          </p:nvSpPr>
          <p:spPr>
            <a:xfrm>
              <a:off x="-4237300" y="3179650"/>
              <a:ext cx="451800" cy="409300"/>
            </a:xfrm>
            <a:custGeom>
              <a:rect b="b" l="l" r="r" t="t"/>
              <a:pathLst>
                <a:path extrusionOk="0" h="16372" w="18072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1"/>
            <p:cNvSpPr/>
            <p:nvPr/>
          </p:nvSpPr>
          <p:spPr>
            <a:xfrm>
              <a:off x="-4832525" y="3170825"/>
              <a:ext cx="454275" cy="454275"/>
            </a:xfrm>
            <a:custGeom>
              <a:rect b="b" l="l" r="r" t="t"/>
              <a:pathLst>
                <a:path extrusionOk="0" h="18171" w="18171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1"/>
            <p:cNvSpPr/>
            <p:nvPr/>
          </p:nvSpPr>
          <p:spPr>
            <a:xfrm>
              <a:off x="-4208475" y="3434600"/>
              <a:ext cx="5675" cy="18200"/>
            </a:xfrm>
            <a:custGeom>
              <a:rect b="b" l="l" r="r" t="t"/>
              <a:pathLst>
                <a:path extrusionOk="0" h="728" w="227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1"/>
            <p:cNvSpPr/>
            <p:nvPr/>
          </p:nvSpPr>
          <p:spPr>
            <a:xfrm>
              <a:off x="-4210975" y="3183975"/>
              <a:ext cx="308300" cy="307675"/>
            </a:xfrm>
            <a:custGeom>
              <a:rect b="b" l="l" r="r" t="t"/>
              <a:pathLst>
                <a:path extrusionOk="0" h="12307" w="12332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1"/>
            <p:cNvSpPr/>
            <p:nvPr/>
          </p:nvSpPr>
          <p:spPr>
            <a:xfrm>
              <a:off x="-4166500" y="3228450"/>
              <a:ext cx="331500" cy="331500"/>
            </a:xfrm>
            <a:custGeom>
              <a:rect b="b" l="l" r="r" t="t"/>
              <a:pathLst>
                <a:path extrusionOk="0" h="13260" w="1326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-4239800" y="3157650"/>
              <a:ext cx="456800" cy="454300"/>
            </a:xfrm>
            <a:custGeom>
              <a:rect b="b" l="l" r="r" t="t"/>
              <a:pathLst>
                <a:path extrusionOk="0" h="18172" w="18272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-4427775" y="3254150"/>
              <a:ext cx="237500" cy="112175"/>
            </a:xfrm>
            <a:custGeom>
              <a:rect b="b" l="l" r="r" t="t"/>
              <a:pathLst>
                <a:path extrusionOk="0" h="4487" w="950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Experiments</a:t>
            </a:r>
            <a:endParaRPr/>
          </a:p>
        </p:txBody>
      </p:sp>
      <p:sp>
        <p:nvSpPr>
          <p:cNvPr id="861" name="Google Shape;861;p62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2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2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2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2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2"/>
          <p:cNvSpPr txBox="1"/>
          <p:nvPr>
            <p:ph idx="1" type="subTitle"/>
          </p:nvPr>
        </p:nvSpPr>
        <p:spPr>
          <a:xfrm>
            <a:off x="1802925" y="924875"/>
            <a:ext cx="5657700" cy="3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AutoNum type="arabicPeriod"/>
            </a:pPr>
            <a:r>
              <a:rPr b="0" lang="zh-TW" sz="1600"/>
              <a:t>我們的實驗一開始是跑在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Single Machine</a:t>
            </a:r>
            <a:r>
              <a:rPr b="0" lang="zh-TW" sz="1600"/>
              <a:t>，後來在詢問助教後，在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AWS EC2</a:t>
            </a:r>
            <a:r>
              <a:rPr b="0" lang="zh-TW" sz="1600"/>
              <a:t>上面，租了 4 台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t2.large machine</a:t>
            </a:r>
            <a:r>
              <a:rPr b="0" lang="zh-TW" sz="1600"/>
              <a:t>，每台都有兩個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vcpu</a:t>
            </a:r>
            <a:r>
              <a:rPr b="0" lang="zh-TW" sz="1600"/>
              <a:t>(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Intel Xeon</a:t>
            </a:r>
            <a:r>
              <a:rPr b="0" lang="zh-TW" sz="1600"/>
              <a:t>) + 8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GB RAM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AutoNum type="arabicPeriod"/>
            </a:pPr>
            <a:r>
              <a:rPr b="0" lang="zh-TW" sz="1600"/>
              <a:t>以下提到的實驗結果都是跑在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AWS</a:t>
            </a:r>
            <a:r>
              <a:rPr b="0" lang="zh-TW" sz="1600"/>
              <a:t> 上，若有什麼跟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single machine </a:t>
            </a:r>
            <a:r>
              <a:rPr b="0" lang="zh-TW" sz="1600"/>
              <a:t>上不一樣的結果，會再特別提到，其他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single machine</a:t>
            </a:r>
            <a:r>
              <a:rPr b="0" lang="zh-TW" sz="1600"/>
              <a:t> 的實驗結果都會在 </a:t>
            </a:r>
            <a:r>
              <a:rPr b="0" lang="zh-TW" sz="1600"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b="0" lang="zh-TW" sz="1600"/>
              <a:t> 中。</a:t>
            </a:r>
            <a:endParaRPr b="0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Default Parameter</a:t>
            </a:r>
            <a:endParaRPr/>
          </a:p>
        </p:txBody>
      </p:sp>
      <p:sp>
        <p:nvSpPr>
          <p:cNvPr id="872" name="Google Shape;872;p63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3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3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3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3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963" y="1397450"/>
            <a:ext cx="7217702" cy="26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Default Parameter</a:t>
            </a:r>
            <a:endParaRPr/>
          </a:p>
        </p:txBody>
      </p:sp>
      <p:sp>
        <p:nvSpPr>
          <p:cNvPr id="883" name="Google Shape;883;p64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4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4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4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4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22" y="1340997"/>
            <a:ext cx="6817589" cy="1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5" y="3345810"/>
            <a:ext cx="6810380" cy="91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64"/>
          <p:cNvCxnSpPr/>
          <p:nvPr/>
        </p:nvCxnSpPr>
        <p:spPr>
          <a:xfrm flipH="1">
            <a:off x="7629650" y="1639975"/>
            <a:ext cx="282900" cy="9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64"/>
          <p:cNvSpPr txBox="1"/>
          <p:nvPr/>
        </p:nvSpPr>
        <p:spPr>
          <a:xfrm>
            <a:off x="7875000" y="1435700"/>
            <a:ext cx="9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(HotSpot)</a:t>
            </a:r>
            <a:endParaRPr sz="1200">
              <a:solidFill>
                <a:srgbClr val="6AA84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92" name="Google Shape;892;p64"/>
          <p:cNvCxnSpPr/>
          <p:nvPr/>
        </p:nvCxnSpPr>
        <p:spPr>
          <a:xfrm flipH="1">
            <a:off x="7617525" y="3469050"/>
            <a:ext cx="282900" cy="9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3" name="Google Shape;893;p64"/>
          <p:cNvSpPr txBox="1"/>
          <p:nvPr/>
        </p:nvSpPr>
        <p:spPr>
          <a:xfrm>
            <a:off x="7829625" y="3257225"/>
            <a:ext cx="11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(HotCounter)</a:t>
            </a:r>
            <a:endParaRPr sz="1200">
              <a:solidFill>
                <a:srgbClr val="6AA84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Different NUM_RTE</a:t>
            </a:r>
            <a:endParaRPr/>
          </a:p>
        </p:txBody>
      </p:sp>
      <p:sp>
        <p:nvSpPr>
          <p:cNvPr id="899" name="Google Shape;899;p65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5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5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5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5"/>
          <p:cNvSpPr txBox="1"/>
          <p:nvPr/>
        </p:nvSpPr>
        <p:spPr>
          <a:xfrm>
            <a:off x="680425" y="1660675"/>
            <a:ext cx="29292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05" name="Google Shape;9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962" y="1103450"/>
            <a:ext cx="5908074" cy="36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Idea</a:t>
            </a:r>
            <a:endParaRPr/>
          </a:p>
        </p:txBody>
      </p:sp>
      <p:sp>
        <p:nvSpPr>
          <p:cNvPr id="600" name="Google Shape;600;p39"/>
          <p:cNvSpPr txBox="1"/>
          <p:nvPr>
            <p:ph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601" name="Google Shape;601;p39"/>
          <p:cNvSpPr/>
          <p:nvPr/>
        </p:nvSpPr>
        <p:spPr>
          <a:xfrm>
            <a:off x="3655800" y="38667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39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603" name="Google Shape;603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" name="Google Shape;606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39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608" name="Google Shape;608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09" name="Google Shape;609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1" name="Google Shape;611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Different DO_Replication_TX_SIZE</a:t>
            </a:r>
            <a:endParaRPr/>
          </a:p>
        </p:txBody>
      </p:sp>
      <p:sp>
        <p:nvSpPr>
          <p:cNvPr id="911" name="Google Shape;911;p66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6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6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6"/>
          <p:cNvSpPr txBox="1"/>
          <p:nvPr/>
        </p:nvSpPr>
        <p:spPr>
          <a:xfrm>
            <a:off x="680425" y="1660675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17" name="Google Shape;9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38" y="1262830"/>
            <a:ext cx="5396350" cy="336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Workload --- HotSpot</a:t>
            </a:r>
            <a:endParaRPr/>
          </a:p>
        </p:txBody>
      </p:sp>
      <p:sp>
        <p:nvSpPr>
          <p:cNvPr id="923" name="Google Shape;923;p67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7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7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7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7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7"/>
          <p:cNvSpPr txBox="1"/>
          <p:nvPr/>
        </p:nvSpPr>
        <p:spPr>
          <a:xfrm>
            <a:off x="680425" y="1660675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29" name="Google Shape;9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150" y="1103450"/>
            <a:ext cx="5762051" cy="35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Workload --- Google</a:t>
            </a:r>
            <a:endParaRPr/>
          </a:p>
        </p:txBody>
      </p:sp>
      <p:sp>
        <p:nvSpPr>
          <p:cNvPr id="935" name="Google Shape;935;p68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8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8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8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8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8"/>
          <p:cNvSpPr txBox="1"/>
          <p:nvPr/>
        </p:nvSpPr>
        <p:spPr>
          <a:xfrm>
            <a:off x="680425" y="1660675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41" name="Google Shape;9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00" y="1103450"/>
            <a:ext cx="5655350" cy="3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9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9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9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9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9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9"/>
          <p:cNvSpPr txBox="1"/>
          <p:nvPr/>
        </p:nvSpPr>
        <p:spPr>
          <a:xfrm>
            <a:off x="6458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Default paramter with four version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53" name="Google Shape;9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825" y="1466125"/>
            <a:ext cx="5288999" cy="32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0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0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0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0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0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0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0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0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0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0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9" name="Google Shape;9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22" y="1340997"/>
            <a:ext cx="6817589" cy="1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5" y="3345810"/>
            <a:ext cx="6810380" cy="9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0"/>
          <p:cNvSpPr/>
          <p:nvPr/>
        </p:nvSpPr>
        <p:spPr>
          <a:xfrm>
            <a:off x="2998450" y="3552025"/>
            <a:ext cx="4970700" cy="18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0"/>
          <p:cNvSpPr/>
          <p:nvPr/>
        </p:nvSpPr>
        <p:spPr>
          <a:xfrm>
            <a:off x="7899950" y="3325850"/>
            <a:ext cx="314100" cy="32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1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1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1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1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1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1"/>
          <p:cNvSpPr txBox="1"/>
          <p:nvPr/>
        </p:nvSpPr>
        <p:spPr>
          <a:xfrm>
            <a:off x="6458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Different  </a:t>
            </a:r>
            <a:r>
              <a:rPr lang="zh-TW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HOT_COUNT_PER_PART</a:t>
            </a: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84" name="Google Shape;9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450" y="1470300"/>
            <a:ext cx="5244224" cy="3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Workload --- HotCounter</a:t>
            </a:r>
            <a:endParaRPr/>
          </a:p>
        </p:txBody>
      </p:sp>
      <p:sp>
        <p:nvSpPr>
          <p:cNvPr id="990" name="Google Shape;990;p72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2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2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2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2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2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2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2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2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2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22" y="1340997"/>
            <a:ext cx="6817589" cy="1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5" y="3345810"/>
            <a:ext cx="6810380" cy="9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72"/>
          <p:cNvSpPr/>
          <p:nvPr/>
        </p:nvSpPr>
        <p:spPr>
          <a:xfrm>
            <a:off x="2998450" y="3713475"/>
            <a:ext cx="4970700" cy="39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2"/>
          <p:cNvSpPr/>
          <p:nvPr/>
        </p:nvSpPr>
        <p:spPr>
          <a:xfrm>
            <a:off x="7969150" y="3495675"/>
            <a:ext cx="314100" cy="32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3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3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3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3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3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3"/>
          <p:cNvSpPr txBox="1"/>
          <p:nvPr/>
        </p:nvSpPr>
        <p:spPr>
          <a:xfrm>
            <a:off x="6458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Different  </a:t>
            </a:r>
            <a:r>
              <a:rPr lang="zh-TW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HOT_UPDATE_RATE_IN_RW_TX</a:t>
            </a: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15" name="Google Shape;10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7425"/>
            <a:ext cx="4109899" cy="257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00" y="1617425"/>
            <a:ext cx="4109901" cy="254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3"/>
          <p:cNvSpPr txBox="1"/>
          <p:nvPr/>
        </p:nvSpPr>
        <p:spPr>
          <a:xfrm>
            <a:off x="1737525" y="4234475"/>
            <a:ext cx="7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  single machine                                                                                  on AWS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4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4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4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4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4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4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4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4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4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4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22" y="1340997"/>
            <a:ext cx="6817589" cy="1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5" y="3345810"/>
            <a:ext cx="6810380" cy="9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4"/>
          <p:cNvSpPr/>
          <p:nvPr/>
        </p:nvSpPr>
        <p:spPr>
          <a:xfrm>
            <a:off x="2929250" y="1907050"/>
            <a:ext cx="4970700" cy="18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4"/>
          <p:cNvSpPr/>
          <p:nvPr/>
        </p:nvSpPr>
        <p:spPr>
          <a:xfrm>
            <a:off x="7899950" y="1666850"/>
            <a:ext cx="314100" cy="32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5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5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5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5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5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5"/>
          <p:cNvSpPr txBox="1"/>
          <p:nvPr/>
        </p:nvSpPr>
        <p:spPr>
          <a:xfrm>
            <a:off x="7220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Different  </a:t>
            </a:r>
            <a:r>
              <a:rPr lang="zh-TW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TX_RECORD_COUNT</a:t>
            </a: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48" name="Google Shape;10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675" y="1445950"/>
            <a:ext cx="5198224" cy="32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0"/>
          <p:cNvSpPr txBox="1"/>
          <p:nvPr>
            <p:ph type="ctrTitle"/>
          </p:nvPr>
        </p:nvSpPr>
        <p:spPr>
          <a:xfrm>
            <a:off x="4464600" y="729625"/>
            <a:ext cx="4411500" cy="101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Specified Problem</a:t>
            </a:r>
            <a:endParaRPr/>
          </a:p>
        </p:txBody>
      </p:sp>
      <p:sp>
        <p:nvSpPr>
          <p:cNvPr id="617" name="Google Shape;617;p40"/>
          <p:cNvSpPr txBox="1"/>
          <p:nvPr>
            <p:ph idx="1" type="subTitle"/>
          </p:nvPr>
        </p:nvSpPr>
        <p:spPr>
          <a:xfrm>
            <a:off x="4384050" y="1944625"/>
            <a:ext cx="3555600" cy="21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當在Hot Counter的workload下，若Hermes算出這樣的transaction分佈，那就會導致data需要從partition A傳到partition B再傳到partition C。</a:t>
            </a:r>
            <a:endParaRPr/>
          </a:p>
        </p:txBody>
      </p:sp>
      <p:pic>
        <p:nvPicPr>
          <p:cNvPr id="618" name="Google Shape;6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25" y="1409125"/>
            <a:ext cx="3290051" cy="2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38" y="1375250"/>
            <a:ext cx="7217702" cy="26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7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6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6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6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6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6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6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6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6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6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6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6"/>
          <p:cNvSpPr/>
          <p:nvPr/>
        </p:nvSpPr>
        <p:spPr>
          <a:xfrm>
            <a:off x="2800425" y="3220775"/>
            <a:ext cx="4970700" cy="18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6"/>
          <p:cNvSpPr/>
          <p:nvPr/>
        </p:nvSpPr>
        <p:spPr>
          <a:xfrm>
            <a:off x="7699800" y="3003050"/>
            <a:ext cx="314100" cy="32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7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7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7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7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7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7"/>
          <p:cNvSpPr txBox="1"/>
          <p:nvPr/>
        </p:nvSpPr>
        <p:spPr>
          <a:xfrm>
            <a:off x="6458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Different  </a:t>
            </a:r>
            <a:r>
              <a:rPr lang="zh-TW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ROUTING_BATCH</a:t>
            </a: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78" name="Google Shape;10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0" y="1440855"/>
            <a:ext cx="5108676" cy="31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38" y="1375250"/>
            <a:ext cx="7217702" cy="26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8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8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8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8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8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8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8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8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8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8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8"/>
          <p:cNvSpPr/>
          <p:nvPr/>
        </p:nvSpPr>
        <p:spPr>
          <a:xfrm>
            <a:off x="2800425" y="2874800"/>
            <a:ext cx="4970700" cy="18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8"/>
          <p:cNvSpPr/>
          <p:nvPr/>
        </p:nvSpPr>
        <p:spPr>
          <a:xfrm>
            <a:off x="7699800" y="2629075"/>
            <a:ext cx="314100" cy="32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Workload --- HotCounter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9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9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9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9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9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9"/>
          <p:cNvSpPr txBox="1"/>
          <p:nvPr/>
        </p:nvSpPr>
        <p:spPr>
          <a:xfrm>
            <a:off x="722025" y="10587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Different  </a:t>
            </a:r>
            <a:r>
              <a:rPr lang="zh-TW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BATCH_SIZE</a:t>
            </a: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08" name="Google Shape;11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646" y="1639475"/>
            <a:ext cx="4198553" cy="26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639475"/>
            <a:ext cx="4150849" cy="25891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9"/>
          <p:cNvSpPr txBox="1"/>
          <p:nvPr/>
        </p:nvSpPr>
        <p:spPr>
          <a:xfrm>
            <a:off x="1661325" y="4234475"/>
            <a:ext cx="71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idact Gothic"/>
                <a:ea typeface="Didact Gothic"/>
                <a:cs typeface="Didact Gothic"/>
                <a:sym typeface="Didact Gothic"/>
              </a:rPr>
              <a:t>   single machine                                                                                  on AWS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0"/>
          <p:cNvSpPr txBox="1"/>
          <p:nvPr>
            <p:ph idx="1" type="subTitle"/>
          </p:nvPr>
        </p:nvSpPr>
        <p:spPr>
          <a:xfrm>
            <a:off x="492625" y="11434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truly appreciate both professor and TAs for teaching and helping us this semester !!!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16" name="Google Shape;1116;p80"/>
          <p:cNvSpPr txBox="1"/>
          <p:nvPr>
            <p:ph type="ctrTitle"/>
          </p:nvPr>
        </p:nvSpPr>
        <p:spPr>
          <a:xfrm>
            <a:off x="492625" y="18755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THANKS!</a:t>
            </a:r>
            <a:endParaRPr/>
          </a:p>
        </p:txBody>
      </p:sp>
      <p:sp>
        <p:nvSpPr>
          <p:cNvPr id="1117" name="Google Shape;1117;p80"/>
          <p:cNvSpPr/>
          <p:nvPr/>
        </p:nvSpPr>
        <p:spPr>
          <a:xfrm>
            <a:off x="3737471" y="3592044"/>
            <a:ext cx="8933" cy="3970"/>
          </a:xfrm>
          <a:custGeom>
            <a:rect b="b" l="l" r="r" t="t"/>
            <a:pathLst>
              <a:path extrusionOk="0" h="164" w="369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0"/>
          <p:cNvSpPr/>
          <p:nvPr/>
        </p:nvSpPr>
        <p:spPr>
          <a:xfrm>
            <a:off x="4375927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0"/>
          <p:cNvSpPr/>
          <p:nvPr/>
        </p:nvSpPr>
        <p:spPr>
          <a:xfrm>
            <a:off x="4483610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0"/>
          <p:cNvSpPr/>
          <p:nvPr/>
        </p:nvSpPr>
        <p:spPr>
          <a:xfrm>
            <a:off x="4610161" y="4850506"/>
            <a:ext cx="52966" cy="53925"/>
          </a:xfrm>
          <a:custGeom>
            <a:rect b="b" l="l" r="r" t="t"/>
            <a:pathLst>
              <a:path extrusionOk="0" h="2249" w="2209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50" y="187550"/>
            <a:ext cx="3890749" cy="245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80"/>
          <p:cNvSpPr txBox="1"/>
          <p:nvPr/>
        </p:nvSpPr>
        <p:spPr>
          <a:xfrm>
            <a:off x="1241925" y="2767725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23" name="Google Shape;1123;p80"/>
          <p:cNvSpPr txBox="1"/>
          <p:nvPr>
            <p:ph idx="1" type="subTitle"/>
          </p:nvPr>
        </p:nvSpPr>
        <p:spPr>
          <a:xfrm>
            <a:off x="430400" y="2899388"/>
            <a:ext cx="3702600" cy="13893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24" name="Google Shape;11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225" y="2723450"/>
            <a:ext cx="4968999" cy="24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1"/>
          <p:cNvSpPr txBox="1"/>
          <p:nvPr>
            <p:ph idx="1" type="subTitle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</a:rPr>
              <a:t>Do you have any questions? youremail@freepik.com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</a:rPr>
              <a:t>+91 620 421 838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</a:rPr>
              <a:t>yourcompany.com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30" name="Google Shape;1130;p81"/>
          <p:cNvSpPr txBox="1"/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THANKS!</a:t>
            </a:r>
            <a:endParaRPr/>
          </a:p>
        </p:txBody>
      </p:sp>
      <p:sp>
        <p:nvSpPr>
          <p:cNvPr id="1131" name="Google Shape;1131;p81"/>
          <p:cNvSpPr/>
          <p:nvPr/>
        </p:nvSpPr>
        <p:spPr>
          <a:xfrm>
            <a:off x="3737471" y="3592044"/>
            <a:ext cx="8933" cy="3970"/>
          </a:xfrm>
          <a:custGeom>
            <a:rect b="b" l="l" r="r" t="t"/>
            <a:pathLst>
              <a:path extrusionOk="0" h="164" w="369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1"/>
          <p:cNvSpPr/>
          <p:nvPr/>
        </p:nvSpPr>
        <p:spPr>
          <a:xfrm>
            <a:off x="4071957" y="3717705"/>
            <a:ext cx="3970" cy="7941"/>
          </a:xfrm>
          <a:custGeom>
            <a:rect b="b" l="l" r="r" t="t"/>
            <a:pathLst>
              <a:path extrusionOk="0" h="328" w="164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3" name="Google Shape;1133;p81"/>
          <p:cNvGrpSpPr/>
          <p:nvPr/>
        </p:nvGrpSpPr>
        <p:grpSpPr>
          <a:xfrm>
            <a:off x="5774556" y="990842"/>
            <a:ext cx="434447" cy="434447"/>
            <a:chOff x="2866317" y="3817357"/>
            <a:chExt cx="356865" cy="356865"/>
          </a:xfrm>
        </p:grpSpPr>
        <p:sp>
          <p:nvSpPr>
            <p:cNvPr id="1134" name="Google Shape;1134;p81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1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81"/>
          <p:cNvGrpSpPr/>
          <p:nvPr/>
        </p:nvGrpSpPr>
        <p:grpSpPr>
          <a:xfrm>
            <a:off x="6429669" y="991017"/>
            <a:ext cx="434447" cy="434000"/>
            <a:chOff x="3761646" y="3817357"/>
            <a:chExt cx="356865" cy="356498"/>
          </a:xfrm>
        </p:grpSpPr>
        <p:sp>
          <p:nvSpPr>
            <p:cNvPr id="1137" name="Google Shape;1137;p81"/>
            <p:cNvSpPr/>
            <p:nvPr/>
          </p:nvSpPr>
          <p:spPr>
            <a:xfrm>
              <a:off x="3761646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1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1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1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81"/>
          <p:cNvGrpSpPr/>
          <p:nvPr/>
        </p:nvGrpSpPr>
        <p:grpSpPr>
          <a:xfrm>
            <a:off x="7089005" y="991017"/>
            <a:ext cx="434000" cy="434000"/>
            <a:chOff x="4211985" y="3817357"/>
            <a:chExt cx="356498" cy="356498"/>
          </a:xfrm>
        </p:grpSpPr>
        <p:sp>
          <p:nvSpPr>
            <p:cNvPr id="1142" name="Google Shape;1142;p81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1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81"/>
          <p:cNvSpPr/>
          <p:nvPr/>
        </p:nvSpPr>
        <p:spPr>
          <a:xfrm>
            <a:off x="8374101" y="2829563"/>
            <a:ext cx="16688" cy="109793"/>
          </a:xfrm>
          <a:custGeom>
            <a:rect b="b" l="l" r="r" t="t"/>
            <a:pathLst>
              <a:path extrusionOk="0" h="4579" w="696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1"/>
          <p:cNvSpPr/>
          <p:nvPr/>
        </p:nvSpPr>
        <p:spPr>
          <a:xfrm>
            <a:off x="8190811" y="3404875"/>
            <a:ext cx="3956" cy="86271"/>
          </a:xfrm>
          <a:custGeom>
            <a:rect b="b" l="l" r="r" t="t"/>
            <a:pathLst>
              <a:path extrusionOk="0" h="3598" w="165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81"/>
          <p:cNvSpPr/>
          <p:nvPr/>
        </p:nvSpPr>
        <p:spPr>
          <a:xfrm>
            <a:off x="8292743" y="2997148"/>
            <a:ext cx="24" cy="24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1"/>
          <p:cNvSpPr/>
          <p:nvPr/>
        </p:nvSpPr>
        <p:spPr>
          <a:xfrm>
            <a:off x="8153573" y="2993239"/>
            <a:ext cx="143122" cy="109793"/>
          </a:xfrm>
          <a:custGeom>
            <a:rect b="b" l="l" r="r" t="t"/>
            <a:pathLst>
              <a:path extrusionOk="0" h="4579" w="5969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1"/>
          <p:cNvSpPr/>
          <p:nvPr/>
        </p:nvSpPr>
        <p:spPr>
          <a:xfrm>
            <a:off x="7884056" y="3291194"/>
            <a:ext cx="12756" cy="45102"/>
          </a:xfrm>
          <a:custGeom>
            <a:rect b="b" l="l" r="r" t="t"/>
            <a:pathLst>
              <a:path extrusionOk="0" h="1881" w="532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1"/>
          <p:cNvSpPr/>
          <p:nvPr/>
        </p:nvSpPr>
        <p:spPr>
          <a:xfrm>
            <a:off x="7884056" y="3274529"/>
            <a:ext cx="41169" cy="61766"/>
          </a:xfrm>
          <a:custGeom>
            <a:rect b="b" l="l" r="r" t="t"/>
            <a:pathLst>
              <a:path extrusionOk="0" h="2576" w="1717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1"/>
          <p:cNvSpPr/>
          <p:nvPr/>
        </p:nvSpPr>
        <p:spPr>
          <a:xfrm>
            <a:off x="8259413" y="3148091"/>
            <a:ext cx="24529" cy="16688"/>
          </a:xfrm>
          <a:custGeom>
            <a:rect b="b" l="l" r="r" t="t"/>
            <a:pathLst>
              <a:path extrusionOk="0" h="696" w="1023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1"/>
          <p:cNvSpPr/>
          <p:nvPr/>
        </p:nvSpPr>
        <p:spPr>
          <a:xfrm>
            <a:off x="7945800" y="3397035"/>
            <a:ext cx="32370" cy="12756"/>
          </a:xfrm>
          <a:custGeom>
            <a:rect b="b" l="l" r="r" t="t"/>
            <a:pathLst>
              <a:path extrusionOk="0" h="532" w="135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1"/>
          <p:cNvSpPr/>
          <p:nvPr/>
        </p:nvSpPr>
        <p:spPr>
          <a:xfrm>
            <a:off x="7978147" y="339703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1"/>
          <p:cNvSpPr/>
          <p:nvPr/>
        </p:nvSpPr>
        <p:spPr>
          <a:xfrm>
            <a:off x="7978147" y="3393102"/>
            <a:ext cx="20597" cy="3956"/>
          </a:xfrm>
          <a:custGeom>
            <a:rect b="b" l="l" r="r" t="t"/>
            <a:pathLst>
              <a:path extrusionOk="0" h="165" w="859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1"/>
          <p:cNvSpPr/>
          <p:nvPr/>
        </p:nvSpPr>
        <p:spPr>
          <a:xfrm>
            <a:off x="7945800" y="3372529"/>
            <a:ext cx="68624" cy="37261"/>
          </a:xfrm>
          <a:custGeom>
            <a:rect b="b" l="l" r="r" t="t"/>
            <a:pathLst>
              <a:path extrusionOk="0" h="1554" w="2862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1"/>
          <p:cNvSpPr/>
          <p:nvPr/>
        </p:nvSpPr>
        <p:spPr>
          <a:xfrm>
            <a:off x="8072238" y="3523472"/>
            <a:ext cx="7865" cy="3932"/>
          </a:xfrm>
          <a:custGeom>
            <a:rect b="b" l="l" r="r" t="t"/>
            <a:pathLst>
              <a:path extrusionOk="0" h="164" w="328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1"/>
          <p:cNvSpPr/>
          <p:nvPr/>
        </p:nvSpPr>
        <p:spPr>
          <a:xfrm>
            <a:off x="8194743" y="340487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1"/>
          <p:cNvSpPr/>
          <p:nvPr/>
        </p:nvSpPr>
        <p:spPr>
          <a:xfrm>
            <a:off x="8194743" y="340487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81"/>
          <p:cNvGrpSpPr/>
          <p:nvPr/>
        </p:nvGrpSpPr>
        <p:grpSpPr>
          <a:xfrm>
            <a:off x="3524120" y="4307399"/>
            <a:ext cx="6289057" cy="539064"/>
            <a:chOff x="3457434" y="4469778"/>
            <a:chExt cx="6350017" cy="544289"/>
          </a:xfrm>
        </p:grpSpPr>
        <p:sp>
          <p:nvSpPr>
            <p:cNvPr id="1159" name="Google Shape;1159;p81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1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1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1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1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1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1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1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1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1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1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1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1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1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1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1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1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1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1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1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1"/>
            <p:cNvSpPr/>
            <p:nvPr/>
          </p:nvSpPr>
          <p:spPr>
            <a:xfrm>
              <a:off x="3494040" y="4494520"/>
              <a:ext cx="6313411" cy="12880"/>
            </a:xfrm>
            <a:custGeom>
              <a:rect b="b" l="l" r="r" t="t"/>
              <a:pathLst>
                <a:path extrusionOk="0" h="532" w="260777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0" name="Google Shape;1180;p81"/>
          <p:cNvSpPr/>
          <p:nvPr/>
        </p:nvSpPr>
        <p:spPr>
          <a:xfrm>
            <a:off x="4124124" y="1940852"/>
            <a:ext cx="5113942" cy="3032359"/>
          </a:xfrm>
          <a:custGeom>
            <a:rect b="b" l="l" r="r" t="t"/>
            <a:pathLst>
              <a:path extrusionOk="0" h="134190" w="225135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81"/>
          <p:cNvGrpSpPr/>
          <p:nvPr/>
        </p:nvGrpSpPr>
        <p:grpSpPr>
          <a:xfrm>
            <a:off x="8710866" y="1686515"/>
            <a:ext cx="1176128" cy="2845470"/>
            <a:chOff x="7907551" y="-114309"/>
            <a:chExt cx="1908059" cy="4616272"/>
          </a:xfrm>
        </p:grpSpPr>
        <p:sp>
          <p:nvSpPr>
            <p:cNvPr id="1182" name="Google Shape;1182;p81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1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1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1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1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1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1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1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1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1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1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1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1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1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1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1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81"/>
          <p:cNvSpPr/>
          <p:nvPr/>
        </p:nvSpPr>
        <p:spPr>
          <a:xfrm>
            <a:off x="4108715" y="1945809"/>
            <a:ext cx="5145401" cy="3032255"/>
          </a:xfrm>
          <a:custGeom>
            <a:rect b="b" l="l" r="r" t="t"/>
            <a:pathLst>
              <a:path extrusionOk="0" h="134722" w="225626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/>
          <p:nvPr/>
        </p:nvSpPr>
        <p:spPr>
          <a:xfrm>
            <a:off x="4195225" y="4784947"/>
            <a:ext cx="5013370" cy="10623"/>
          </a:xfrm>
          <a:custGeom>
            <a:rect b="b" l="l" r="r" t="t"/>
            <a:pathLst>
              <a:path extrusionOk="0" h="696" w="219044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1"/>
          <p:cNvSpPr/>
          <p:nvPr/>
        </p:nvSpPr>
        <p:spPr>
          <a:xfrm>
            <a:off x="4496502" y="4310732"/>
            <a:ext cx="4422237" cy="367551"/>
          </a:xfrm>
          <a:custGeom>
            <a:rect b="b" l="l" r="r" t="t"/>
            <a:pathLst>
              <a:path extrusionOk="0" h="15329" w="192313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1"/>
          <p:cNvSpPr/>
          <p:nvPr/>
        </p:nvSpPr>
        <p:spPr>
          <a:xfrm>
            <a:off x="4375927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1"/>
          <p:cNvSpPr/>
          <p:nvPr/>
        </p:nvSpPr>
        <p:spPr>
          <a:xfrm>
            <a:off x="4483610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1"/>
          <p:cNvSpPr/>
          <p:nvPr/>
        </p:nvSpPr>
        <p:spPr>
          <a:xfrm>
            <a:off x="4610161" y="4850506"/>
            <a:ext cx="52966" cy="53925"/>
          </a:xfrm>
          <a:custGeom>
            <a:rect b="b" l="l" r="r" t="t"/>
            <a:pathLst>
              <a:path extrusionOk="0" h="2249" w="2209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4" name="Google Shape;1204;p81"/>
          <p:cNvGrpSpPr/>
          <p:nvPr/>
        </p:nvGrpSpPr>
        <p:grpSpPr>
          <a:xfrm>
            <a:off x="5022638" y="2137564"/>
            <a:ext cx="3344957" cy="2009200"/>
            <a:chOff x="4894275" y="1974100"/>
            <a:chExt cx="3377379" cy="2028675"/>
          </a:xfrm>
        </p:grpSpPr>
        <p:sp>
          <p:nvSpPr>
            <p:cNvPr id="1205" name="Google Shape;1205;p81"/>
            <p:cNvSpPr/>
            <p:nvPr/>
          </p:nvSpPr>
          <p:spPr>
            <a:xfrm>
              <a:off x="4894275" y="1974100"/>
              <a:ext cx="3377276" cy="2028675"/>
            </a:xfrm>
            <a:custGeom>
              <a:rect b="b" l="l" r="r" t="t"/>
              <a:pathLst>
                <a:path extrusionOk="0" h="87717" w="145635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1"/>
            <p:cNvSpPr/>
            <p:nvPr/>
          </p:nvSpPr>
          <p:spPr>
            <a:xfrm>
              <a:off x="5010071" y="2039400"/>
              <a:ext cx="3141877" cy="1887989"/>
            </a:xfrm>
            <a:custGeom>
              <a:rect b="b" l="l" r="r" t="t"/>
              <a:pathLst>
                <a:path extrusionOk="0" h="77171" w="129776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1"/>
            <p:cNvSpPr/>
            <p:nvPr/>
          </p:nvSpPr>
          <p:spPr>
            <a:xfrm>
              <a:off x="4894275" y="2927384"/>
              <a:ext cx="593774" cy="650011"/>
            </a:xfrm>
            <a:custGeom>
              <a:rect b="b" l="l" r="r" t="t"/>
              <a:pathLst>
                <a:path extrusionOk="0" h="26569" w="24526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1"/>
            <p:cNvSpPr/>
            <p:nvPr/>
          </p:nvSpPr>
          <p:spPr>
            <a:xfrm>
              <a:off x="4894275" y="2748398"/>
              <a:ext cx="412684" cy="466009"/>
            </a:xfrm>
            <a:custGeom>
              <a:rect b="b" l="l" r="r" t="t"/>
              <a:pathLst>
                <a:path extrusionOk="0" h="19048" w="17046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1"/>
            <p:cNvSpPr/>
            <p:nvPr/>
          </p:nvSpPr>
          <p:spPr>
            <a:xfrm>
              <a:off x="7166298" y="1974105"/>
              <a:ext cx="481948" cy="382978"/>
            </a:xfrm>
            <a:custGeom>
              <a:rect b="b" l="l" r="r" t="t"/>
              <a:pathLst>
                <a:path extrusionOk="0" h="15819" w="19907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1"/>
            <p:cNvSpPr/>
            <p:nvPr/>
          </p:nvSpPr>
          <p:spPr>
            <a:xfrm>
              <a:off x="5554307" y="3643378"/>
              <a:ext cx="436434" cy="350021"/>
            </a:xfrm>
            <a:custGeom>
              <a:rect b="b" l="l" r="r" t="t"/>
              <a:pathLst>
                <a:path extrusionOk="0" h="14307" w="18027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1"/>
            <p:cNvSpPr/>
            <p:nvPr/>
          </p:nvSpPr>
          <p:spPr>
            <a:xfrm>
              <a:off x="5805654" y="3698376"/>
              <a:ext cx="375086" cy="295023"/>
            </a:xfrm>
            <a:custGeom>
              <a:rect b="b" l="l" r="r" t="t"/>
              <a:pathLst>
                <a:path extrusionOk="0" h="12059" w="15493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1"/>
            <p:cNvSpPr/>
            <p:nvPr/>
          </p:nvSpPr>
          <p:spPr>
            <a:xfrm>
              <a:off x="6980269" y="1974105"/>
              <a:ext cx="380000" cy="291924"/>
            </a:xfrm>
            <a:custGeom>
              <a:rect b="b" l="l" r="r" t="t"/>
              <a:pathLst>
                <a:path extrusionOk="0" h="12058" w="15696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1"/>
            <p:cNvSpPr/>
            <p:nvPr/>
          </p:nvSpPr>
          <p:spPr>
            <a:xfrm>
              <a:off x="7672965" y="2381801"/>
              <a:ext cx="598689" cy="585834"/>
            </a:xfrm>
            <a:custGeom>
              <a:rect b="b" l="l" r="r" t="t"/>
              <a:pathLst>
                <a:path extrusionOk="0" h="24198" w="24729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1"/>
            <p:cNvSpPr/>
            <p:nvPr/>
          </p:nvSpPr>
          <p:spPr>
            <a:xfrm>
              <a:off x="7508676" y="1974105"/>
              <a:ext cx="552206" cy="44531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1"/>
            <p:cNvSpPr/>
            <p:nvPr/>
          </p:nvSpPr>
          <p:spPr>
            <a:xfrm>
              <a:off x="7887684" y="2092855"/>
              <a:ext cx="383971" cy="39188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1"/>
            <p:cNvSpPr/>
            <p:nvPr/>
          </p:nvSpPr>
          <p:spPr>
            <a:xfrm>
              <a:off x="4894275" y="3443377"/>
              <a:ext cx="383995" cy="396015"/>
            </a:xfrm>
            <a:custGeom>
              <a:rect b="b" l="l" r="r" t="t"/>
              <a:pathLst>
                <a:path extrusionOk="0" h="16187" w="15861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1"/>
            <p:cNvSpPr/>
            <p:nvPr/>
          </p:nvSpPr>
          <p:spPr>
            <a:xfrm>
              <a:off x="5105070" y="3510386"/>
              <a:ext cx="584841" cy="48301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81"/>
          <p:cNvSpPr/>
          <p:nvPr/>
        </p:nvSpPr>
        <p:spPr>
          <a:xfrm>
            <a:off x="8758262" y="4834824"/>
            <a:ext cx="310724" cy="85288"/>
          </a:xfrm>
          <a:custGeom>
            <a:rect b="b" l="l" r="r" t="t"/>
            <a:pathLst>
              <a:path extrusionOk="0" h="3557" w="12959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6435759" y="2001336"/>
            <a:ext cx="411000" cy="81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/>
          <p:nvPr/>
        </p:nvSpPr>
        <p:spPr>
          <a:xfrm>
            <a:off x="6506895" y="2017983"/>
            <a:ext cx="51526" cy="51573"/>
          </a:xfrm>
          <a:custGeom>
            <a:rect b="b" l="l" r="r" t="t"/>
            <a:pathLst>
              <a:path extrusionOk="0" h="1097" w="1096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81"/>
          <p:cNvGrpSpPr/>
          <p:nvPr/>
        </p:nvGrpSpPr>
        <p:grpSpPr>
          <a:xfrm>
            <a:off x="5006038" y="4176002"/>
            <a:ext cx="1697226" cy="604018"/>
            <a:chOff x="-5302450" y="3084350"/>
            <a:chExt cx="1519450" cy="540750"/>
          </a:xfrm>
        </p:grpSpPr>
        <p:sp>
          <p:nvSpPr>
            <p:cNvPr id="1222" name="Google Shape;1222;p81"/>
            <p:cNvSpPr/>
            <p:nvPr/>
          </p:nvSpPr>
          <p:spPr>
            <a:xfrm>
              <a:off x="-4388300" y="3084350"/>
              <a:ext cx="584625" cy="269450"/>
            </a:xfrm>
            <a:custGeom>
              <a:rect b="b" l="l" r="r" t="t"/>
              <a:pathLst>
                <a:path extrusionOk="0" h="10778" w="23385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1"/>
            <p:cNvSpPr/>
            <p:nvPr/>
          </p:nvSpPr>
          <p:spPr>
            <a:xfrm>
              <a:off x="-5302450" y="3142000"/>
              <a:ext cx="509425" cy="211800"/>
            </a:xfrm>
            <a:custGeom>
              <a:rect b="b" l="l" r="r" t="t"/>
              <a:pathLst>
                <a:path extrusionOk="0" h="8472" w="20377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1"/>
            <p:cNvSpPr/>
            <p:nvPr/>
          </p:nvSpPr>
          <p:spPr>
            <a:xfrm>
              <a:off x="-4832525" y="3193825"/>
              <a:ext cx="451775" cy="409275"/>
            </a:xfrm>
            <a:custGeom>
              <a:rect b="b" l="l" r="r" t="t"/>
              <a:pathLst>
                <a:path extrusionOk="0" h="16371" w="18071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1"/>
            <p:cNvSpPr/>
            <p:nvPr/>
          </p:nvSpPr>
          <p:spPr>
            <a:xfrm>
              <a:off x="-4803700" y="3447750"/>
              <a:ext cx="25" cy="2550"/>
            </a:xfrm>
            <a:custGeom>
              <a:rect b="b" l="l" r="r" t="t"/>
              <a:pathLst>
                <a:path extrusionOk="0" h="102" w="1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1"/>
            <p:cNvSpPr/>
            <p:nvPr/>
          </p:nvSpPr>
          <p:spPr>
            <a:xfrm>
              <a:off x="-4808725" y="3197125"/>
              <a:ext cx="287000" cy="284500"/>
            </a:xfrm>
            <a:custGeom>
              <a:rect b="b" l="l" r="r" t="t"/>
              <a:pathLst>
                <a:path extrusionOk="0" h="11380" w="1148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1"/>
            <p:cNvSpPr/>
            <p:nvPr/>
          </p:nvSpPr>
          <p:spPr>
            <a:xfrm>
              <a:off x="-4777400" y="3228450"/>
              <a:ext cx="352150" cy="349650"/>
            </a:xfrm>
            <a:custGeom>
              <a:rect b="b" l="l" r="r" t="t"/>
              <a:pathLst>
                <a:path extrusionOk="0" h="13986" w="14086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1"/>
            <p:cNvSpPr/>
            <p:nvPr/>
          </p:nvSpPr>
          <p:spPr>
            <a:xfrm>
              <a:off x="-4237300" y="3179650"/>
              <a:ext cx="451800" cy="409300"/>
            </a:xfrm>
            <a:custGeom>
              <a:rect b="b" l="l" r="r" t="t"/>
              <a:pathLst>
                <a:path extrusionOk="0" h="16372" w="18072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1"/>
            <p:cNvSpPr/>
            <p:nvPr/>
          </p:nvSpPr>
          <p:spPr>
            <a:xfrm>
              <a:off x="-4832525" y="3170825"/>
              <a:ext cx="454275" cy="454275"/>
            </a:xfrm>
            <a:custGeom>
              <a:rect b="b" l="l" r="r" t="t"/>
              <a:pathLst>
                <a:path extrusionOk="0" h="18171" w="18171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1"/>
            <p:cNvSpPr/>
            <p:nvPr/>
          </p:nvSpPr>
          <p:spPr>
            <a:xfrm>
              <a:off x="-4208475" y="3434600"/>
              <a:ext cx="5675" cy="18200"/>
            </a:xfrm>
            <a:custGeom>
              <a:rect b="b" l="l" r="r" t="t"/>
              <a:pathLst>
                <a:path extrusionOk="0" h="728" w="227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1"/>
            <p:cNvSpPr/>
            <p:nvPr/>
          </p:nvSpPr>
          <p:spPr>
            <a:xfrm>
              <a:off x="-4210975" y="3183975"/>
              <a:ext cx="308300" cy="307675"/>
            </a:xfrm>
            <a:custGeom>
              <a:rect b="b" l="l" r="r" t="t"/>
              <a:pathLst>
                <a:path extrusionOk="0" h="12307" w="12332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1"/>
            <p:cNvSpPr/>
            <p:nvPr/>
          </p:nvSpPr>
          <p:spPr>
            <a:xfrm>
              <a:off x="-4166500" y="3228450"/>
              <a:ext cx="331500" cy="331500"/>
            </a:xfrm>
            <a:custGeom>
              <a:rect b="b" l="l" r="r" t="t"/>
              <a:pathLst>
                <a:path extrusionOk="0" h="13260" w="1326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1"/>
            <p:cNvSpPr/>
            <p:nvPr/>
          </p:nvSpPr>
          <p:spPr>
            <a:xfrm>
              <a:off x="-4239800" y="3157650"/>
              <a:ext cx="456800" cy="454300"/>
            </a:xfrm>
            <a:custGeom>
              <a:rect b="b" l="l" r="r" t="t"/>
              <a:pathLst>
                <a:path extrusionOk="0" h="18172" w="18272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1"/>
            <p:cNvSpPr/>
            <p:nvPr/>
          </p:nvSpPr>
          <p:spPr>
            <a:xfrm>
              <a:off x="-4427775" y="3254150"/>
              <a:ext cx="237500" cy="112175"/>
            </a:xfrm>
            <a:custGeom>
              <a:rect b="b" l="l" r="r" t="t"/>
              <a:pathLst>
                <a:path extrusionOk="0" h="4487" w="950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81"/>
          <p:cNvGrpSpPr/>
          <p:nvPr/>
        </p:nvGrpSpPr>
        <p:grpSpPr>
          <a:xfrm>
            <a:off x="3850756" y="3717928"/>
            <a:ext cx="929104" cy="584457"/>
            <a:chOff x="-2101325" y="2739725"/>
            <a:chExt cx="1315825" cy="827725"/>
          </a:xfrm>
        </p:grpSpPr>
        <p:sp>
          <p:nvSpPr>
            <p:cNvPr id="1236" name="Google Shape;1236;p81"/>
            <p:cNvSpPr/>
            <p:nvPr/>
          </p:nvSpPr>
          <p:spPr>
            <a:xfrm>
              <a:off x="-1699675" y="2857525"/>
              <a:ext cx="256275" cy="26350"/>
            </a:xfrm>
            <a:custGeom>
              <a:rect b="b" l="l" r="r" t="t"/>
              <a:pathLst>
                <a:path extrusionOk="0" h="1054" w="10251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1"/>
            <p:cNvSpPr/>
            <p:nvPr/>
          </p:nvSpPr>
          <p:spPr>
            <a:xfrm>
              <a:off x="-1668350" y="2891375"/>
              <a:ext cx="269450" cy="33850"/>
            </a:xfrm>
            <a:custGeom>
              <a:rect b="b" l="l" r="r" t="t"/>
              <a:pathLst>
                <a:path extrusionOk="0" h="1354" w="10778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1"/>
            <p:cNvSpPr/>
            <p:nvPr/>
          </p:nvSpPr>
          <p:spPr>
            <a:xfrm>
              <a:off x="-1736025" y="2815550"/>
              <a:ext cx="255675" cy="31350"/>
            </a:xfrm>
            <a:custGeom>
              <a:rect b="b" l="l" r="r" t="t"/>
              <a:pathLst>
                <a:path extrusionOk="0" h="1254" w="10227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1"/>
            <p:cNvSpPr/>
            <p:nvPr/>
          </p:nvSpPr>
          <p:spPr>
            <a:xfrm>
              <a:off x="-2101325" y="2929450"/>
              <a:ext cx="477475" cy="463200"/>
            </a:xfrm>
            <a:custGeom>
              <a:rect b="b" l="l" r="r" t="t"/>
              <a:pathLst>
                <a:path extrusionOk="0" h="18528" w="19099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1"/>
            <p:cNvSpPr/>
            <p:nvPr/>
          </p:nvSpPr>
          <p:spPr>
            <a:xfrm>
              <a:off x="-1819350" y="2865050"/>
              <a:ext cx="1033850" cy="702400"/>
            </a:xfrm>
            <a:custGeom>
              <a:rect b="b" l="l" r="r" t="t"/>
              <a:pathLst>
                <a:path extrusionOk="0" h="28096" w="41354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1"/>
            <p:cNvSpPr/>
            <p:nvPr/>
          </p:nvSpPr>
          <p:spPr>
            <a:xfrm>
              <a:off x="-1819350" y="2739725"/>
              <a:ext cx="1033850" cy="250675"/>
            </a:xfrm>
            <a:custGeom>
              <a:rect b="b" l="l" r="r" t="t"/>
              <a:pathLst>
                <a:path extrusionOk="0" h="10027" w="41354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1"/>
            <p:cNvSpPr/>
            <p:nvPr/>
          </p:nvSpPr>
          <p:spPr>
            <a:xfrm>
              <a:off x="-1769850" y="2758525"/>
              <a:ext cx="934850" cy="203675"/>
            </a:xfrm>
            <a:custGeom>
              <a:rect b="b" l="l" r="r" t="t"/>
              <a:pathLst>
                <a:path extrusionOk="0" h="8147" w="37394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1"/>
            <p:cNvSpPr/>
            <p:nvPr/>
          </p:nvSpPr>
          <p:spPr>
            <a:xfrm>
              <a:off x="-1657700" y="2878200"/>
              <a:ext cx="709925" cy="84000"/>
            </a:xfrm>
            <a:custGeom>
              <a:rect b="b" l="l" r="r" t="t"/>
              <a:pathLst>
                <a:path extrusionOk="0" h="3360" w="28397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1"/>
            <p:cNvSpPr/>
            <p:nvPr/>
          </p:nvSpPr>
          <p:spPr>
            <a:xfrm>
              <a:off x="-1574375" y="2907025"/>
              <a:ext cx="52650" cy="20700"/>
            </a:xfrm>
            <a:custGeom>
              <a:rect b="b" l="l" r="r" t="t"/>
              <a:pathLst>
                <a:path extrusionOk="0" h="828" w="2106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1"/>
            <p:cNvSpPr/>
            <p:nvPr/>
          </p:nvSpPr>
          <p:spPr>
            <a:xfrm>
              <a:off x="-1579375" y="2899500"/>
              <a:ext cx="60175" cy="28225"/>
            </a:xfrm>
            <a:custGeom>
              <a:rect b="b" l="l" r="r" t="t"/>
              <a:pathLst>
                <a:path extrusionOk="0" h="1129" w="2407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1"/>
            <p:cNvSpPr/>
            <p:nvPr/>
          </p:nvSpPr>
          <p:spPr>
            <a:xfrm>
              <a:off x="-1574375" y="2907025"/>
              <a:ext cx="52650" cy="20700"/>
            </a:xfrm>
            <a:custGeom>
              <a:rect b="b" l="l" r="r" t="t"/>
              <a:pathLst>
                <a:path extrusionOk="0" h="828" w="2106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1"/>
            <p:cNvSpPr/>
            <p:nvPr/>
          </p:nvSpPr>
          <p:spPr>
            <a:xfrm>
              <a:off x="-1561225" y="2904525"/>
              <a:ext cx="13200" cy="5025"/>
            </a:xfrm>
            <a:custGeom>
              <a:rect b="b" l="l" r="r" t="t"/>
              <a:pathLst>
                <a:path extrusionOk="0" h="201" w="528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1"/>
            <p:cNvSpPr/>
            <p:nvPr/>
          </p:nvSpPr>
          <p:spPr>
            <a:xfrm>
              <a:off x="-1561225" y="2907025"/>
              <a:ext cx="13200" cy="5050"/>
            </a:xfrm>
            <a:custGeom>
              <a:rect b="b" l="l" r="r" t="t"/>
              <a:pathLst>
                <a:path extrusionOk="0" h="202" w="528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1"/>
            <p:cNvSpPr/>
            <p:nvPr/>
          </p:nvSpPr>
          <p:spPr>
            <a:xfrm>
              <a:off x="-1482900" y="2938350"/>
              <a:ext cx="33875" cy="10675"/>
            </a:xfrm>
            <a:custGeom>
              <a:rect b="b" l="l" r="r" t="t"/>
              <a:pathLst>
                <a:path extrusionOk="0" h="427" w="1355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1"/>
            <p:cNvSpPr/>
            <p:nvPr/>
          </p:nvSpPr>
          <p:spPr>
            <a:xfrm>
              <a:off x="-1485400" y="2933350"/>
              <a:ext cx="39500" cy="15675"/>
            </a:xfrm>
            <a:custGeom>
              <a:rect b="b" l="l" r="r" t="t"/>
              <a:pathLst>
                <a:path extrusionOk="0" h="627" w="158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1"/>
            <p:cNvSpPr/>
            <p:nvPr/>
          </p:nvSpPr>
          <p:spPr>
            <a:xfrm>
              <a:off x="-1482900" y="2938350"/>
              <a:ext cx="33875" cy="10675"/>
            </a:xfrm>
            <a:custGeom>
              <a:rect b="b" l="l" r="r" t="t"/>
              <a:pathLst>
                <a:path extrusionOk="0" h="427" w="1355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1"/>
            <p:cNvSpPr/>
            <p:nvPr/>
          </p:nvSpPr>
          <p:spPr>
            <a:xfrm>
              <a:off x="-1474750" y="2935850"/>
              <a:ext cx="10050" cy="2525"/>
            </a:xfrm>
            <a:custGeom>
              <a:rect b="b" l="l" r="r" t="t"/>
              <a:pathLst>
                <a:path extrusionOk="0" h="101" w="402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1"/>
            <p:cNvSpPr/>
            <p:nvPr/>
          </p:nvSpPr>
          <p:spPr>
            <a:xfrm>
              <a:off x="-1474750" y="2938350"/>
              <a:ext cx="10050" cy="25"/>
            </a:xfrm>
            <a:custGeom>
              <a:rect b="b" l="l" r="r" t="t"/>
              <a:pathLst>
                <a:path extrusionOk="0" h="1" w="402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1"/>
            <p:cNvSpPr/>
            <p:nvPr/>
          </p:nvSpPr>
          <p:spPr>
            <a:xfrm>
              <a:off x="-1383275" y="2896375"/>
              <a:ext cx="23225" cy="10675"/>
            </a:xfrm>
            <a:custGeom>
              <a:rect b="b" l="l" r="r" t="t"/>
              <a:pathLst>
                <a:path extrusionOk="0" h="427" w="929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1"/>
            <p:cNvSpPr/>
            <p:nvPr/>
          </p:nvSpPr>
          <p:spPr>
            <a:xfrm>
              <a:off x="-1386400" y="2893875"/>
              <a:ext cx="26350" cy="13175"/>
            </a:xfrm>
            <a:custGeom>
              <a:rect b="b" l="l" r="r" t="t"/>
              <a:pathLst>
                <a:path extrusionOk="0" h="527" w="1054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1"/>
            <p:cNvSpPr/>
            <p:nvPr/>
          </p:nvSpPr>
          <p:spPr>
            <a:xfrm>
              <a:off x="-1383275" y="2896375"/>
              <a:ext cx="23225" cy="10675"/>
            </a:xfrm>
            <a:custGeom>
              <a:rect b="b" l="l" r="r" t="t"/>
              <a:pathLst>
                <a:path extrusionOk="0" h="427" w="929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1"/>
            <p:cNvSpPr/>
            <p:nvPr/>
          </p:nvSpPr>
          <p:spPr>
            <a:xfrm>
              <a:off x="-1378250" y="2893875"/>
              <a:ext cx="5025" cy="2525"/>
            </a:xfrm>
            <a:custGeom>
              <a:rect b="b" l="l" r="r" t="t"/>
              <a:pathLst>
                <a:path extrusionOk="0" h="101" w="201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1"/>
            <p:cNvSpPr/>
            <p:nvPr/>
          </p:nvSpPr>
          <p:spPr>
            <a:xfrm>
              <a:off x="-1378250" y="2896375"/>
              <a:ext cx="5025" cy="3150"/>
            </a:xfrm>
            <a:custGeom>
              <a:rect b="b" l="l" r="r" t="t"/>
              <a:pathLst>
                <a:path extrusionOk="0" h="126" w="201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9" name="Google Shape;1259;p81"/>
          <p:cNvCxnSpPr/>
          <p:nvPr/>
        </p:nvCxnSpPr>
        <p:spPr>
          <a:xfrm rot="5400000">
            <a:off x="4298540" y="3434306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81"/>
          <p:cNvCxnSpPr/>
          <p:nvPr/>
        </p:nvCxnSpPr>
        <p:spPr>
          <a:xfrm rot="5400000">
            <a:off x="4313211" y="3226625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81"/>
          <p:cNvCxnSpPr/>
          <p:nvPr/>
        </p:nvCxnSpPr>
        <p:spPr>
          <a:xfrm rot="5400000">
            <a:off x="4298540" y="3088643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81"/>
          <p:cNvSpPr txBox="1"/>
          <p:nvPr/>
        </p:nvSpPr>
        <p:spPr>
          <a:xfrm>
            <a:off x="5689014" y="2743775"/>
            <a:ext cx="1921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</a:t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/>
          <p:nvPr/>
        </p:nvSpPr>
        <p:spPr>
          <a:xfrm>
            <a:off x="-193825" y="960076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41"/>
          <p:cNvGrpSpPr/>
          <p:nvPr/>
        </p:nvGrpSpPr>
        <p:grpSpPr>
          <a:xfrm rot="-9105843">
            <a:off x="7595279" y="1884345"/>
            <a:ext cx="1385920" cy="2705233"/>
            <a:chOff x="409722" y="228600"/>
            <a:chExt cx="1385931" cy="2705253"/>
          </a:xfrm>
        </p:grpSpPr>
        <p:grpSp>
          <p:nvGrpSpPr>
            <p:cNvPr id="625" name="Google Shape;625;p4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26" name="Google Shape;626;p4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4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4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Our Idea</a:t>
            </a:r>
            <a:endParaRPr sz="3300"/>
          </a:p>
        </p:txBody>
      </p:sp>
      <p:sp>
        <p:nvSpPr>
          <p:cNvPr id="630" name="Google Shape;630;p41"/>
          <p:cNvSpPr txBox="1"/>
          <p:nvPr>
            <p:ph idx="4294967295" type="subTitle"/>
          </p:nvPr>
        </p:nvSpPr>
        <p:spPr>
          <a:xfrm>
            <a:off x="1841075" y="1357775"/>
            <a:ext cx="5765100" cy="3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AutoNum type="arabicPeriod"/>
            </a:pPr>
            <a:r>
              <a:rPr lang="zh-TW">
                <a:latin typeface="Aldrich"/>
                <a:ea typeface="Aldrich"/>
                <a:cs typeface="Aldrich"/>
                <a:sym typeface="Aldrich"/>
              </a:rPr>
              <a:t>透過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data replication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，讓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hot record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在一個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開始前就會存在每個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partition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上</a:t>
            </a:r>
            <a:endParaRPr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AutoNum type="arabicPeriod"/>
            </a:pPr>
            <a:r>
              <a:rPr lang="zh-TW">
                <a:latin typeface="Aldrich"/>
                <a:ea typeface="Aldrich"/>
                <a:cs typeface="Aldrich"/>
                <a:sym typeface="Aldrich"/>
              </a:rPr>
              <a:t>用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reordering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來優化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data replication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產生的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overhead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，把會修改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hot record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的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transaction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拉到一個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batch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的最前面先做，再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replica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給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其他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partition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，消除後面還需要因為更改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hot record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去更新其他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partition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上的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hot record </a:t>
            </a:r>
            <a:r>
              <a:rPr lang="zh-TW">
                <a:latin typeface="Aldrich"/>
                <a:ea typeface="Aldrich"/>
                <a:cs typeface="Aldrich"/>
                <a:sym typeface="Aldrich"/>
              </a:rPr>
              <a:t>的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overhead。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/>
          <p:nvPr/>
        </p:nvSpPr>
        <p:spPr>
          <a:xfrm flipH="1">
            <a:off x="4133850" y="818475"/>
            <a:ext cx="4714800" cy="38301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2"/>
          <p:cNvSpPr txBox="1"/>
          <p:nvPr>
            <p:ph type="title"/>
          </p:nvPr>
        </p:nvSpPr>
        <p:spPr>
          <a:xfrm>
            <a:off x="734075" y="2426725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Replication ver</a:t>
            </a:r>
            <a:endParaRPr/>
          </a:p>
        </p:txBody>
      </p:sp>
      <p:sp>
        <p:nvSpPr>
          <p:cNvPr id="637" name="Google Shape;637;p42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2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2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2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2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42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643" name="Google Shape;643;p4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44" name="Google Shape;644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6" name="Google Shape;646;p4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7" name="Google Shape;6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21" y="902882"/>
            <a:ext cx="4423114" cy="371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/>
          <p:nvPr/>
        </p:nvSpPr>
        <p:spPr>
          <a:xfrm flipH="1">
            <a:off x="3969750" y="759450"/>
            <a:ext cx="4878900" cy="38892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3"/>
          <p:cNvSpPr txBox="1"/>
          <p:nvPr>
            <p:ph type="title"/>
          </p:nvPr>
        </p:nvSpPr>
        <p:spPr>
          <a:xfrm>
            <a:off x="1115075" y="2426725"/>
            <a:ext cx="29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Reorder ver</a:t>
            </a:r>
            <a:endParaRPr/>
          </a:p>
        </p:txBody>
      </p:sp>
      <p:sp>
        <p:nvSpPr>
          <p:cNvPr id="654" name="Google Shape;654;p43"/>
          <p:cNvSpPr/>
          <p:nvPr/>
        </p:nvSpPr>
        <p:spPr>
          <a:xfrm flipH="1">
            <a:off x="4772864" y="832864"/>
            <a:ext cx="1737761" cy="11567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3"/>
          <p:cNvSpPr/>
          <p:nvPr/>
        </p:nvSpPr>
        <p:spPr>
          <a:xfrm flipH="1">
            <a:off x="5767022" y="838846"/>
            <a:ext cx="1358162" cy="904203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3"/>
          <p:cNvSpPr/>
          <p:nvPr/>
        </p:nvSpPr>
        <p:spPr>
          <a:xfrm flipH="1">
            <a:off x="4148121" y="2033910"/>
            <a:ext cx="1089384" cy="91796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3"/>
          <p:cNvSpPr/>
          <p:nvPr/>
        </p:nvSpPr>
        <p:spPr>
          <a:xfrm flipH="1">
            <a:off x="6442641" y="3495672"/>
            <a:ext cx="1682958" cy="113537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3"/>
          <p:cNvSpPr/>
          <p:nvPr/>
        </p:nvSpPr>
        <p:spPr>
          <a:xfrm flipH="1" rot="10800000">
            <a:off x="7699807" y="3325848"/>
            <a:ext cx="1137003" cy="957906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43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660" name="Google Shape;660;p4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61" name="Google Shape;661;p4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4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4" name="Google Shape;6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738" y="857062"/>
            <a:ext cx="4564614" cy="36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4"/>
          <p:cNvSpPr txBox="1"/>
          <p:nvPr>
            <p:ph type="ctrTitle"/>
          </p:nvPr>
        </p:nvSpPr>
        <p:spPr>
          <a:xfrm>
            <a:off x="2172875" y="2123475"/>
            <a:ext cx="50187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</a:t>
            </a:r>
            <a:endParaRPr/>
          </a:p>
        </p:txBody>
      </p:sp>
      <p:sp>
        <p:nvSpPr>
          <p:cNvPr id="670" name="Google Shape;670;p44"/>
          <p:cNvSpPr txBox="1"/>
          <p:nvPr>
            <p:ph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671" name="Google Shape;671;p44"/>
          <p:cNvSpPr/>
          <p:nvPr/>
        </p:nvSpPr>
        <p:spPr>
          <a:xfrm>
            <a:off x="3655800" y="38667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44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673" name="Google Shape;673;p4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74" name="Google Shape;674;p4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" name="Google Shape;676;p4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44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678" name="Google Shape;678;p4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79" name="Google Shape;679;p4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1" name="Google Shape;681;p4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/>
          <p:nvPr>
            <p:ph idx="3" type="title"/>
          </p:nvPr>
        </p:nvSpPr>
        <p:spPr>
          <a:xfrm>
            <a:off x="4745100" y="773850"/>
            <a:ext cx="37398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Version 4 - Replication and Reorder</a:t>
            </a:r>
            <a:endParaRPr sz="1500"/>
          </a:p>
        </p:txBody>
      </p:sp>
      <p:sp>
        <p:nvSpPr>
          <p:cNvPr id="687" name="Google Shape;687;p45"/>
          <p:cNvSpPr txBox="1"/>
          <p:nvPr>
            <p:ph idx="1" type="subTitle"/>
          </p:nvPr>
        </p:nvSpPr>
        <p:spPr>
          <a:xfrm>
            <a:off x="932050" y="1296225"/>
            <a:ext cx="3532800" cy="18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</a:t>
            </a:r>
            <a:r>
              <a:rPr lang="zh-TW"/>
              <a:t>: Insert node to graph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</a:t>
            </a:r>
            <a:r>
              <a:rPr lang="zh-TW"/>
              <a:t>: Find overloaded machine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</a:t>
            </a:r>
            <a:r>
              <a:rPr lang="zh-TW"/>
              <a:t>: Move tx nodes from overloaded            machines to underloaded machines </a:t>
            </a:r>
            <a:endParaRPr/>
          </a:p>
        </p:txBody>
      </p:sp>
      <p:sp>
        <p:nvSpPr>
          <p:cNvPr id="688" name="Google Shape;688;p45"/>
          <p:cNvSpPr txBox="1"/>
          <p:nvPr>
            <p:ph type="title"/>
          </p:nvPr>
        </p:nvSpPr>
        <p:spPr>
          <a:xfrm>
            <a:off x="1287875" y="773850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Original</a:t>
            </a:r>
            <a:endParaRPr/>
          </a:p>
        </p:txBody>
      </p:sp>
      <p:sp>
        <p:nvSpPr>
          <p:cNvPr id="689" name="Google Shape;689;p45"/>
          <p:cNvSpPr txBox="1"/>
          <p:nvPr>
            <p:ph idx="1" type="subTitle"/>
          </p:nvPr>
        </p:nvSpPr>
        <p:spPr>
          <a:xfrm>
            <a:off x="4848600" y="1239075"/>
            <a:ext cx="3532800" cy="4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</a:t>
            </a:r>
            <a:r>
              <a:rPr lang="zh-TW"/>
              <a:t>: Calculate read write count, and </a:t>
            </a:r>
            <a:r>
              <a:rPr lang="zh-TW">
                <a:solidFill>
                  <a:srgbClr val="FF0000"/>
                </a:solidFill>
              </a:rPr>
              <a:t>calculate hot record periodically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</a:t>
            </a:r>
            <a:r>
              <a:rPr lang="zh-TW"/>
              <a:t>: Find </a:t>
            </a:r>
            <a:r>
              <a:rPr lang="zh-TW">
                <a:solidFill>
                  <a:srgbClr val="FF0000"/>
                </a:solidFill>
              </a:rPr>
              <a:t>tx contains hot record</a:t>
            </a:r>
            <a:r>
              <a:rPr lang="zh-TW"/>
              <a:t> in write set and </a:t>
            </a:r>
            <a:r>
              <a:rPr lang="zh-TW">
                <a:solidFill>
                  <a:srgbClr val="FF0000"/>
                </a:solidFill>
              </a:rPr>
              <a:t>insert them into TGraph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</a:t>
            </a:r>
            <a:r>
              <a:rPr lang="zh-TW"/>
              <a:t>: Insert </a:t>
            </a:r>
            <a:r>
              <a:rPr lang="zh-TW">
                <a:solidFill>
                  <a:srgbClr val="FF0000"/>
                </a:solidFill>
              </a:rPr>
              <a:t>replica node </a:t>
            </a:r>
            <a:r>
              <a:rPr lang="zh-TW"/>
              <a:t>into TGraph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4</a:t>
            </a:r>
            <a:r>
              <a:rPr lang="zh-TW"/>
              <a:t>: Almost the same as step 1 in Old procedure, but now we just </a:t>
            </a:r>
            <a:r>
              <a:rPr lang="zh-TW">
                <a:solidFill>
                  <a:srgbClr val="FF0000"/>
                </a:solidFill>
              </a:rPr>
              <a:t>insert those do not write hot record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5,6</a:t>
            </a:r>
            <a:r>
              <a:rPr lang="zh-TW"/>
              <a:t>: Same as old procedure step 2, 3</a:t>
            </a:r>
            <a:endParaRPr/>
          </a:p>
        </p:txBody>
      </p:sp>
      <p:sp>
        <p:nvSpPr>
          <p:cNvPr id="690" name="Google Shape;690;p45"/>
          <p:cNvSpPr txBox="1"/>
          <p:nvPr/>
        </p:nvSpPr>
        <p:spPr>
          <a:xfrm>
            <a:off x="738725" y="3380950"/>
            <a:ext cx="367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**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Version 2: Replication + 複製</a:t>
            </a:r>
            <a:r>
              <a:rPr b="1" lang="zh-TW" sz="1000">
                <a:latin typeface="Didact Gothic"/>
                <a:ea typeface="Didact Gothic"/>
                <a:cs typeface="Didact Gothic"/>
                <a:sym typeface="Didact Gothic"/>
              </a:rPr>
              <a:t>所有</a:t>
            </a: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「修改 hot record 的 tx」到</a:t>
            </a:r>
            <a:r>
              <a:rPr b="1" lang="zh-TW" sz="1000">
                <a:latin typeface="Didact Gothic"/>
                <a:ea typeface="Didact Gothic"/>
                <a:cs typeface="Didact Gothic"/>
                <a:sym typeface="Didact Gothic"/>
              </a:rPr>
              <a:t>所有</a:t>
            </a: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機器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Version 3: Replication + 複製</a:t>
            </a:r>
            <a:r>
              <a:rPr b="1" lang="zh-TW" sz="1000">
                <a:latin typeface="Didact Gothic"/>
                <a:ea typeface="Didact Gothic"/>
                <a:cs typeface="Didact Gothic"/>
                <a:sym typeface="Didact Gothic"/>
              </a:rPr>
              <a:t>需要的</a:t>
            </a: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「修改 hot record 的 tx」 到</a:t>
            </a:r>
            <a:r>
              <a:rPr b="1" lang="zh-TW" sz="1000">
                <a:latin typeface="Didact Gothic"/>
                <a:ea typeface="Didact Gothic"/>
                <a:cs typeface="Didact Gothic"/>
                <a:sym typeface="Didact Gothic"/>
              </a:rPr>
              <a:t>需要的</a:t>
            </a: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機器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idact Gothic"/>
                <a:ea typeface="Didact Gothic"/>
                <a:cs typeface="Didact Gothic"/>
                <a:sym typeface="Didact Gothic"/>
              </a:rPr>
              <a:t>Version 4: Replication + Reordering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